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54"/>
  </p:notesMasterIdLst>
  <p:sldIdLst>
    <p:sldId id="645" r:id="rId6"/>
    <p:sldId id="258" r:id="rId7"/>
    <p:sldId id="638" r:id="rId8"/>
    <p:sldId id="637" r:id="rId9"/>
    <p:sldId id="286" r:id="rId10"/>
    <p:sldId id="596" r:id="rId11"/>
    <p:sldId id="600" r:id="rId12"/>
    <p:sldId id="639" r:id="rId13"/>
    <p:sldId id="618" r:id="rId14"/>
    <p:sldId id="646" r:id="rId15"/>
    <p:sldId id="619" r:id="rId16"/>
    <p:sldId id="640" r:id="rId17"/>
    <p:sldId id="322" r:id="rId18"/>
    <p:sldId id="601" r:id="rId19"/>
    <p:sldId id="602" r:id="rId20"/>
    <p:sldId id="603" r:id="rId21"/>
    <p:sldId id="604" r:id="rId22"/>
    <p:sldId id="323" r:id="rId23"/>
    <p:sldId id="347" r:id="rId24"/>
    <p:sldId id="608" r:id="rId25"/>
    <p:sldId id="644" r:id="rId26"/>
    <p:sldId id="376" r:id="rId27"/>
    <p:sldId id="375" r:id="rId28"/>
    <p:sldId id="377" r:id="rId29"/>
    <p:sldId id="384" r:id="rId30"/>
    <p:sldId id="379" r:id="rId31"/>
    <p:sldId id="382" r:id="rId32"/>
    <p:sldId id="380" r:id="rId33"/>
    <p:sldId id="381" r:id="rId34"/>
    <p:sldId id="641" r:id="rId35"/>
    <p:sldId id="337" r:id="rId36"/>
    <p:sldId id="615" r:id="rId37"/>
    <p:sldId id="614" r:id="rId38"/>
    <p:sldId id="642" r:id="rId39"/>
    <p:sldId id="621" r:id="rId40"/>
    <p:sldId id="340" r:id="rId41"/>
    <p:sldId id="623" r:id="rId42"/>
    <p:sldId id="342" r:id="rId43"/>
    <p:sldId id="343" r:id="rId44"/>
    <p:sldId id="344" r:id="rId45"/>
    <p:sldId id="345" r:id="rId46"/>
    <p:sldId id="628" r:id="rId47"/>
    <p:sldId id="643" r:id="rId48"/>
    <p:sldId id="630" r:id="rId49"/>
    <p:sldId id="631" r:id="rId50"/>
    <p:sldId id="632" r:id="rId51"/>
    <p:sldId id="291" r:id="rId52"/>
    <p:sldId id="33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CN"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F5254F77-C5AC-F9CB-37B0-EE61F29EF697}" name="Chris Laws" initials="CL" userId="S::Chris.Laws@surveycoordination.com::661b02b2-841c-4d08-a2de-8ae9f1c1cadb" providerId="AD"/>
  <p188:author id="{7D1558C9-17A0-AB6C-296F-01B201B7A63D}" name="Samantha Wakes" initials="SW" userId="S::samantha.wakes@cqc.org.uk::eb4a554e-97b5-4674-af3c-6a9170a6385b"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7D0"/>
    <a:srgbClr val="4D4D4D"/>
    <a:srgbClr val="578591"/>
    <a:srgbClr val="007B4E"/>
    <a:srgbClr val="E3F1EC"/>
    <a:srgbClr val="0F9ED5"/>
    <a:srgbClr val="1E455C"/>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88136" autoAdjust="0"/>
  </p:normalViewPr>
  <p:slideViewPr>
    <p:cSldViewPr snapToGrid="0">
      <p:cViewPr varScale="1">
        <p:scale>
          <a:sx n="108" d="100"/>
          <a:sy n="108" d="100"/>
        </p:scale>
        <p:origin x="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5BB5296-BC26-40A1-957C-AB8FB4531C82}" type="datetimeFigureOut">
              <a:rPr lang="en-GB" smtClean="0"/>
              <a:pPr/>
              <a:t>19/06/2025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0622442-714F-4B54-835C-0EA204D34021}" type="slidenum">
              <a:rPr lang="en-GB" smtClean="0"/>
              <a:pPr/>
              <a:t>‹#›</a:t>
            </a:fld>
            <a:endParaRPr lang="en-GB" dirty="0"/>
          </a:p>
        </p:txBody>
      </p:sp>
    </p:spTree>
    <p:extLst>
      <p:ext uri="{BB962C8B-B14F-4D97-AF65-F5344CB8AC3E}">
        <p14:creationId xmlns:p14="http://schemas.microsoft.com/office/powerpoint/2010/main" val="267763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2</a:t>
            </a:fld>
            <a:endParaRPr lang="en-GB" dirty="0"/>
          </a:p>
        </p:txBody>
      </p:sp>
    </p:spTree>
    <p:extLst>
      <p:ext uri="{BB962C8B-B14F-4D97-AF65-F5344CB8AC3E}">
        <p14:creationId xmlns:p14="http://schemas.microsoft.com/office/powerpoint/2010/main" val="2309724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15</a:t>
            </a:fld>
            <a:endParaRPr lang="en-GB" dirty="0"/>
          </a:p>
        </p:txBody>
      </p:sp>
    </p:spTree>
    <p:extLst>
      <p:ext uri="{BB962C8B-B14F-4D97-AF65-F5344CB8AC3E}">
        <p14:creationId xmlns:p14="http://schemas.microsoft.com/office/powerpoint/2010/main" val="245157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16</a:t>
            </a:fld>
            <a:endParaRPr lang="en-GB" dirty="0"/>
          </a:p>
        </p:txBody>
      </p:sp>
    </p:spTree>
    <p:extLst>
      <p:ext uri="{BB962C8B-B14F-4D97-AF65-F5344CB8AC3E}">
        <p14:creationId xmlns:p14="http://schemas.microsoft.com/office/powerpoint/2010/main" val="391614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17</a:t>
            </a:fld>
            <a:endParaRPr lang="en-GB" dirty="0"/>
          </a:p>
        </p:txBody>
      </p:sp>
    </p:spTree>
    <p:extLst>
      <p:ext uri="{BB962C8B-B14F-4D97-AF65-F5344CB8AC3E}">
        <p14:creationId xmlns:p14="http://schemas.microsoft.com/office/powerpoint/2010/main" val="94995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90622442-714F-4B54-835C-0EA204D34021}" type="slidenum">
              <a:rPr lang="en-GB" smtClean="0"/>
              <a:pPr/>
              <a:t>18</a:t>
            </a:fld>
            <a:endParaRPr lang="en-GB" dirty="0"/>
          </a:p>
        </p:txBody>
      </p:sp>
    </p:spTree>
    <p:extLst>
      <p:ext uri="{BB962C8B-B14F-4D97-AF65-F5344CB8AC3E}">
        <p14:creationId xmlns:p14="http://schemas.microsoft.com/office/powerpoint/2010/main" val="1215997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967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20</a:t>
            </a:fld>
            <a:endParaRPr lang="en-GB" dirty="0"/>
          </a:p>
        </p:txBody>
      </p:sp>
    </p:spTree>
    <p:extLst>
      <p:ext uri="{BB962C8B-B14F-4D97-AF65-F5344CB8AC3E}">
        <p14:creationId xmlns:p14="http://schemas.microsoft.com/office/powerpoint/2010/main" val="277824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622442-714F-4B54-835C-0EA204D34021}" type="slidenum">
              <a:rPr lang="en-GB" smtClean="0"/>
              <a:pPr/>
              <a:t>21</a:t>
            </a:fld>
            <a:endParaRPr lang="en-GB" dirty="0"/>
          </a:p>
        </p:txBody>
      </p:sp>
    </p:spTree>
    <p:extLst>
      <p:ext uri="{BB962C8B-B14F-4D97-AF65-F5344CB8AC3E}">
        <p14:creationId xmlns:p14="http://schemas.microsoft.com/office/powerpoint/2010/main" val="28165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7AE65-421B-592A-B12F-22BE79F10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DB0E0-FA08-2EE0-EA6C-84B196A08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390F8-077F-E07E-C9E2-668A197061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8A3E4CD-DEB5-FA5A-DB99-3A3ACB48061D}"/>
              </a:ext>
            </a:extLst>
          </p:cNvPr>
          <p:cNvSpPr>
            <a:spLocks noGrp="1"/>
          </p:cNvSpPr>
          <p:nvPr>
            <p:ph type="sldNum" sz="quarter" idx="5"/>
          </p:nvPr>
        </p:nvSpPr>
        <p:spPr/>
        <p:txBody>
          <a:bodyPr/>
          <a:lstStyle/>
          <a:p>
            <a:fld id="{14FCA1E1-6FC4-452F-BB26-766D58A6DB50}" type="slidenum">
              <a:rPr lang="en-GB" smtClean="0"/>
              <a:t>22</a:t>
            </a:fld>
            <a:endParaRPr lang="en-GB" dirty="0"/>
          </a:p>
        </p:txBody>
      </p:sp>
    </p:spTree>
    <p:extLst>
      <p:ext uri="{BB962C8B-B14F-4D97-AF65-F5344CB8AC3E}">
        <p14:creationId xmlns:p14="http://schemas.microsoft.com/office/powerpoint/2010/main" val="2687706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AFAE7-C2E4-89EA-4D8E-9CC2B4A53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9367B-0694-C077-7DDC-C5A77244A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A8895-5612-71E4-B725-83B50469AB1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0D80654-5B79-C573-943B-9D4518D116C5}"/>
              </a:ext>
            </a:extLst>
          </p:cNvPr>
          <p:cNvSpPr>
            <a:spLocks noGrp="1"/>
          </p:cNvSpPr>
          <p:nvPr>
            <p:ph type="sldNum" sz="quarter" idx="5"/>
          </p:nvPr>
        </p:nvSpPr>
        <p:spPr/>
        <p:txBody>
          <a:bodyPr/>
          <a:lstStyle/>
          <a:p>
            <a:fld id="{14FCA1E1-6FC4-452F-BB26-766D58A6DB50}" type="slidenum">
              <a:rPr lang="en-GB" smtClean="0"/>
              <a:t>23</a:t>
            </a:fld>
            <a:endParaRPr lang="en-GB" dirty="0"/>
          </a:p>
        </p:txBody>
      </p:sp>
    </p:spTree>
    <p:extLst>
      <p:ext uri="{BB962C8B-B14F-4D97-AF65-F5344CB8AC3E}">
        <p14:creationId xmlns:p14="http://schemas.microsoft.com/office/powerpoint/2010/main" val="3815147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1AEB0-CF80-F89E-ECC3-92E9EF5B4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B8BA5-3A83-3375-9B62-7B3258001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62EF1-F309-2BE5-1232-CC97C9D4FB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6D86B6E-AF9D-CB09-BBA1-F64D3AA29599}"/>
              </a:ext>
            </a:extLst>
          </p:cNvPr>
          <p:cNvSpPr>
            <a:spLocks noGrp="1"/>
          </p:cNvSpPr>
          <p:nvPr>
            <p:ph type="sldNum" sz="quarter" idx="5"/>
          </p:nvPr>
        </p:nvSpPr>
        <p:spPr/>
        <p:txBody>
          <a:bodyPr/>
          <a:lstStyle/>
          <a:p>
            <a:fld id="{14FCA1E1-6FC4-452F-BB26-766D58A6DB50}" type="slidenum">
              <a:rPr lang="en-GB" smtClean="0"/>
              <a:t>24</a:t>
            </a:fld>
            <a:endParaRPr lang="en-GB" dirty="0"/>
          </a:p>
        </p:txBody>
      </p:sp>
    </p:spTree>
    <p:extLst>
      <p:ext uri="{BB962C8B-B14F-4D97-AF65-F5344CB8AC3E}">
        <p14:creationId xmlns:p14="http://schemas.microsoft.com/office/powerpoint/2010/main" val="257161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622442-714F-4B54-835C-0EA204D34021}" type="slidenum">
              <a:rPr lang="en-GB" smtClean="0"/>
              <a:pPr/>
              <a:t>4</a:t>
            </a:fld>
            <a:endParaRPr lang="en-GB" dirty="0"/>
          </a:p>
        </p:txBody>
      </p:sp>
    </p:spTree>
    <p:extLst>
      <p:ext uri="{BB962C8B-B14F-4D97-AF65-F5344CB8AC3E}">
        <p14:creationId xmlns:p14="http://schemas.microsoft.com/office/powerpoint/2010/main" val="2999607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5FDC7-B613-7678-128F-FD425BCB6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6A85F-02D5-961B-E402-F44F337B5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056EC-7FAA-8D9B-AFFC-8B51FAF6BB1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00509E4-AE36-91D0-0282-1F7FC59E653A}"/>
              </a:ext>
            </a:extLst>
          </p:cNvPr>
          <p:cNvSpPr>
            <a:spLocks noGrp="1"/>
          </p:cNvSpPr>
          <p:nvPr>
            <p:ph type="sldNum" sz="quarter" idx="5"/>
          </p:nvPr>
        </p:nvSpPr>
        <p:spPr/>
        <p:txBody>
          <a:bodyPr/>
          <a:lstStyle/>
          <a:p>
            <a:fld id="{14FCA1E1-6FC4-452F-BB26-766D58A6DB50}" type="slidenum">
              <a:rPr lang="en-GB" smtClean="0"/>
              <a:t>25</a:t>
            </a:fld>
            <a:endParaRPr lang="en-GB" dirty="0"/>
          </a:p>
        </p:txBody>
      </p:sp>
    </p:spTree>
    <p:extLst>
      <p:ext uri="{BB962C8B-B14F-4D97-AF65-F5344CB8AC3E}">
        <p14:creationId xmlns:p14="http://schemas.microsoft.com/office/powerpoint/2010/main" val="3010263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5FDC7-B613-7678-128F-FD425BCB6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6A85F-02D5-961B-E402-F44F337B5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056EC-7FAA-8D9B-AFFC-8B51FAF6BB1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00509E4-AE36-91D0-0282-1F7FC59E653A}"/>
              </a:ext>
            </a:extLst>
          </p:cNvPr>
          <p:cNvSpPr>
            <a:spLocks noGrp="1"/>
          </p:cNvSpPr>
          <p:nvPr>
            <p:ph type="sldNum" sz="quarter" idx="5"/>
          </p:nvPr>
        </p:nvSpPr>
        <p:spPr/>
        <p:txBody>
          <a:bodyPr/>
          <a:lstStyle/>
          <a:p>
            <a:fld id="{14FCA1E1-6FC4-452F-BB26-766D58A6DB50}" type="slidenum">
              <a:rPr lang="en-GB" smtClean="0"/>
              <a:t>26</a:t>
            </a:fld>
            <a:endParaRPr lang="en-GB" dirty="0"/>
          </a:p>
        </p:txBody>
      </p:sp>
    </p:spTree>
    <p:extLst>
      <p:ext uri="{BB962C8B-B14F-4D97-AF65-F5344CB8AC3E}">
        <p14:creationId xmlns:p14="http://schemas.microsoft.com/office/powerpoint/2010/main" val="3010263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AC398-0986-B4B1-C92C-EF2463C3A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E3AD0-931B-6FC5-FAC6-F66DAECB4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688DA-D8DE-F2FC-583A-D21A048451E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8794C8-7778-7BB6-480D-68905C07E393}"/>
              </a:ext>
            </a:extLst>
          </p:cNvPr>
          <p:cNvSpPr>
            <a:spLocks noGrp="1"/>
          </p:cNvSpPr>
          <p:nvPr>
            <p:ph type="sldNum" sz="quarter" idx="5"/>
          </p:nvPr>
        </p:nvSpPr>
        <p:spPr/>
        <p:txBody>
          <a:bodyPr/>
          <a:lstStyle/>
          <a:p>
            <a:fld id="{14FCA1E1-6FC4-452F-BB26-766D58A6DB50}" type="slidenum">
              <a:rPr lang="en-GB" smtClean="0"/>
              <a:t>27</a:t>
            </a:fld>
            <a:endParaRPr lang="en-GB" dirty="0"/>
          </a:p>
        </p:txBody>
      </p:sp>
    </p:spTree>
    <p:extLst>
      <p:ext uri="{BB962C8B-B14F-4D97-AF65-F5344CB8AC3E}">
        <p14:creationId xmlns:p14="http://schemas.microsoft.com/office/powerpoint/2010/main" val="2928811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1C91-2E8B-9930-40C1-9C8B28808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9034E-1B61-7872-60EC-F0F1A2015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5610C-322E-858F-0E7B-98048127D45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D09259-5583-2686-D12A-A05DEF2E9518}"/>
              </a:ext>
            </a:extLst>
          </p:cNvPr>
          <p:cNvSpPr>
            <a:spLocks noGrp="1"/>
          </p:cNvSpPr>
          <p:nvPr>
            <p:ph type="sldNum" sz="quarter" idx="5"/>
          </p:nvPr>
        </p:nvSpPr>
        <p:spPr/>
        <p:txBody>
          <a:bodyPr/>
          <a:lstStyle/>
          <a:p>
            <a:fld id="{14FCA1E1-6FC4-452F-BB26-766D58A6DB50}" type="slidenum">
              <a:rPr lang="en-GB" smtClean="0"/>
              <a:t>28</a:t>
            </a:fld>
            <a:endParaRPr lang="en-GB" dirty="0"/>
          </a:p>
        </p:txBody>
      </p:sp>
    </p:spTree>
    <p:extLst>
      <p:ext uri="{BB962C8B-B14F-4D97-AF65-F5344CB8AC3E}">
        <p14:creationId xmlns:p14="http://schemas.microsoft.com/office/powerpoint/2010/main" val="3894233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1ADD4-CC41-6D43-AAF6-5EF4E989D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378F4-43D8-5EF1-2C6D-7DE4223D76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E39F4-2499-6780-8199-E306ED09FB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7D75DA-1416-D246-8251-EF3A5ADA2471}"/>
              </a:ext>
            </a:extLst>
          </p:cNvPr>
          <p:cNvSpPr>
            <a:spLocks noGrp="1"/>
          </p:cNvSpPr>
          <p:nvPr>
            <p:ph type="sldNum" sz="quarter" idx="5"/>
          </p:nvPr>
        </p:nvSpPr>
        <p:spPr/>
        <p:txBody>
          <a:bodyPr/>
          <a:lstStyle/>
          <a:p>
            <a:fld id="{14FCA1E1-6FC4-452F-BB26-766D58A6DB50}" type="slidenum">
              <a:rPr lang="en-GB" smtClean="0"/>
              <a:t>29</a:t>
            </a:fld>
            <a:endParaRPr lang="en-GB" dirty="0"/>
          </a:p>
        </p:txBody>
      </p:sp>
    </p:spTree>
    <p:extLst>
      <p:ext uri="{BB962C8B-B14F-4D97-AF65-F5344CB8AC3E}">
        <p14:creationId xmlns:p14="http://schemas.microsoft.com/office/powerpoint/2010/main" val="3826371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78820-E5F5-8F39-9DCC-ECD6BADB0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B065D-EDC2-ACB7-B8AB-3A8CD3023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D2A4C-2D3F-8E6C-81E0-9DDFA8147E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DDC364-2E8E-7177-881C-9872C18601C4}"/>
              </a:ext>
            </a:extLst>
          </p:cNvPr>
          <p:cNvSpPr>
            <a:spLocks noGrp="1"/>
          </p:cNvSpPr>
          <p:nvPr>
            <p:ph type="sldNum" sz="quarter" idx="10"/>
          </p:nvPr>
        </p:nvSpPr>
        <p:spPr/>
        <p:txBody>
          <a:bodyPr/>
          <a:lstStyle/>
          <a:p>
            <a:fld id="{14FCA1E1-6FC4-452F-BB26-766D58A6DB50}" type="slidenum">
              <a:rPr lang="en-GB" smtClean="0"/>
              <a:t>30</a:t>
            </a:fld>
            <a:endParaRPr lang="en-GB" dirty="0"/>
          </a:p>
        </p:txBody>
      </p:sp>
    </p:spTree>
    <p:extLst>
      <p:ext uri="{BB962C8B-B14F-4D97-AF65-F5344CB8AC3E}">
        <p14:creationId xmlns:p14="http://schemas.microsoft.com/office/powerpoint/2010/main" val="831321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32</a:t>
            </a:fld>
            <a:endParaRPr lang="en-GB" dirty="0"/>
          </a:p>
        </p:txBody>
      </p:sp>
    </p:spTree>
    <p:extLst>
      <p:ext uri="{BB962C8B-B14F-4D97-AF65-F5344CB8AC3E}">
        <p14:creationId xmlns:p14="http://schemas.microsoft.com/office/powerpoint/2010/main" val="646982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33</a:t>
            </a:fld>
            <a:endParaRPr lang="en-GB" dirty="0"/>
          </a:p>
        </p:txBody>
      </p:sp>
    </p:spTree>
    <p:extLst>
      <p:ext uri="{BB962C8B-B14F-4D97-AF65-F5344CB8AC3E}">
        <p14:creationId xmlns:p14="http://schemas.microsoft.com/office/powerpoint/2010/main" val="2996612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35</a:t>
            </a:fld>
            <a:endParaRPr lang="en-GB" dirty="0"/>
          </a:p>
        </p:txBody>
      </p:sp>
    </p:spTree>
    <p:extLst>
      <p:ext uri="{BB962C8B-B14F-4D97-AF65-F5344CB8AC3E}">
        <p14:creationId xmlns:p14="http://schemas.microsoft.com/office/powerpoint/2010/main" val="1456398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37</a:t>
            </a:fld>
            <a:endParaRPr lang="en-GB" dirty="0"/>
          </a:p>
        </p:txBody>
      </p:sp>
    </p:spTree>
    <p:extLst>
      <p:ext uri="{BB962C8B-B14F-4D97-AF65-F5344CB8AC3E}">
        <p14:creationId xmlns:p14="http://schemas.microsoft.com/office/powerpoint/2010/main" val="340973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6</a:t>
            </a:fld>
            <a:endParaRPr lang="en-GB" dirty="0"/>
          </a:p>
        </p:txBody>
      </p:sp>
    </p:spTree>
    <p:extLst>
      <p:ext uri="{BB962C8B-B14F-4D97-AF65-F5344CB8AC3E}">
        <p14:creationId xmlns:p14="http://schemas.microsoft.com/office/powerpoint/2010/main" val="910577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2BE24-0C40-02B2-D8E3-A4DFAAD6C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DC7D8-CD7D-6AAE-CC88-0BFA3B426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21CAC-85A1-685F-AD11-A2E6FECD2A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F0C725D-9234-C02D-B4AB-E7F824A6FF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52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D721A-8485-ED8B-F514-D7B2023C1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5BEB3-DFE0-73FE-E719-AC1B8CF73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932716-9767-9186-A7F3-EE948082F1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AB965AD-0BB3-1D53-C101-A92DBFF558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22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851ED-930F-ECC1-263C-256563DB1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B12DA-B435-D379-6FAC-372B241FE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E20AF-2F93-247D-806F-4CFCB41477F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DFE8B2-A3C3-6B02-3588-313A8926B001}"/>
              </a:ext>
            </a:extLst>
          </p:cNvPr>
          <p:cNvSpPr>
            <a:spLocks noGrp="1"/>
          </p:cNvSpPr>
          <p:nvPr>
            <p:ph type="sldNum" sz="quarter" idx="5"/>
          </p:nvPr>
        </p:nvSpPr>
        <p:spPr/>
        <p:txBody>
          <a:bodyPr/>
          <a:lstStyle/>
          <a:p>
            <a:fld id="{F760CD9E-D913-4CD1-93CA-74512890DE89}" type="slidenum">
              <a:rPr lang="en-GB" smtClean="0"/>
              <a:t>40</a:t>
            </a:fld>
            <a:endParaRPr lang="en-GB" dirty="0"/>
          </a:p>
        </p:txBody>
      </p:sp>
    </p:spTree>
    <p:extLst>
      <p:ext uri="{BB962C8B-B14F-4D97-AF65-F5344CB8AC3E}">
        <p14:creationId xmlns:p14="http://schemas.microsoft.com/office/powerpoint/2010/main" val="2245494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4BCE-AD1D-B5DA-29BD-69A38013F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A3208-E477-05E1-68F7-4BD6401A6B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036ED-C727-E53F-41FB-03B810974B2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9B84CA-A563-634A-7672-8CBCE343AE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399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42</a:t>
            </a:fld>
            <a:endParaRPr lang="en-GB" dirty="0"/>
          </a:p>
        </p:txBody>
      </p:sp>
    </p:spTree>
    <p:extLst>
      <p:ext uri="{BB962C8B-B14F-4D97-AF65-F5344CB8AC3E}">
        <p14:creationId xmlns:p14="http://schemas.microsoft.com/office/powerpoint/2010/main" val="868334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A6CE1-DE32-2FBE-1F86-ABAAF88BD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7E83C-AD40-498D-127D-DD270739D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5CF30-27F6-5E5E-F01A-D736EBF0919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B7871E-F2A3-6D1F-6798-A784CAE1E04F}"/>
              </a:ext>
            </a:extLst>
          </p:cNvPr>
          <p:cNvSpPr>
            <a:spLocks noGrp="1"/>
          </p:cNvSpPr>
          <p:nvPr>
            <p:ph type="sldNum" sz="quarter" idx="10"/>
          </p:nvPr>
        </p:nvSpPr>
        <p:spPr/>
        <p:txBody>
          <a:bodyPr/>
          <a:lstStyle/>
          <a:p>
            <a:fld id="{14FCA1E1-6FC4-452F-BB26-766D58A6DB50}" type="slidenum">
              <a:rPr lang="en-GB" smtClean="0"/>
              <a:t>43</a:t>
            </a:fld>
            <a:endParaRPr lang="en-GB" dirty="0"/>
          </a:p>
        </p:txBody>
      </p:sp>
    </p:spTree>
    <p:extLst>
      <p:ext uri="{BB962C8B-B14F-4D97-AF65-F5344CB8AC3E}">
        <p14:creationId xmlns:p14="http://schemas.microsoft.com/office/powerpoint/2010/main" val="1966087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44</a:t>
            </a:fld>
            <a:endParaRPr lang="en-GB" dirty="0"/>
          </a:p>
        </p:txBody>
      </p:sp>
    </p:spTree>
    <p:extLst>
      <p:ext uri="{BB962C8B-B14F-4D97-AF65-F5344CB8AC3E}">
        <p14:creationId xmlns:p14="http://schemas.microsoft.com/office/powerpoint/2010/main" val="117530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45</a:t>
            </a:fld>
            <a:endParaRPr lang="en-GB" dirty="0"/>
          </a:p>
        </p:txBody>
      </p:sp>
    </p:spTree>
    <p:extLst>
      <p:ext uri="{BB962C8B-B14F-4D97-AF65-F5344CB8AC3E}">
        <p14:creationId xmlns:p14="http://schemas.microsoft.com/office/powerpoint/2010/main" val="2601180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46</a:t>
            </a:fld>
            <a:endParaRPr lang="en-GB" dirty="0"/>
          </a:p>
        </p:txBody>
      </p:sp>
    </p:spTree>
    <p:extLst>
      <p:ext uri="{BB962C8B-B14F-4D97-AF65-F5344CB8AC3E}">
        <p14:creationId xmlns:p14="http://schemas.microsoft.com/office/powerpoint/2010/main" val="128223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7</a:t>
            </a:fld>
            <a:endParaRPr lang="en-GB" dirty="0"/>
          </a:p>
        </p:txBody>
      </p:sp>
    </p:spTree>
    <p:extLst>
      <p:ext uri="{BB962C8B-B14F-4D97-AF65-F5344CB8AC3E}">
        <p14:creationId xmlns:p14="http://schemas.microsoft.com/office/powerpoint/2010/main" val="23981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9</a:t>
            </a:fld>
            <a:endParaRPr lang="en-GB" dirty="0"/>
          </a:p>
        </p:txBody>
      </p:sp>
    </p:spTree>
    <p:extLst>
      <p:ext uri="{BB962C8B-B14F-4D97-AF65-F5344CB8AC3E}">
        <p14:creationId xmlns:p14="http://schemas.microsoft.com/office/powerpoint/2010/main" val="270796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4F81A-C537-B2C6-1DEE-11F9EE237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1C069-8DBE-30D9-9262-817BBE9D8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FBC3F-5962-F2F2-E77F-3CBAE176F4E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60EED54-5893-0687-08EA-970BDC78575C}"/>
              </a:ext>
            </a:extLst>
          </p:cNvPr>
          <p:cNvSpPr>
            <a:spLocks noGrp="1"/>
          </p:cNvSpPr>
          <p:nvPr>
            <p:ph type="sldNum" sz="quarter" idx="10"/>
          </p:nvPr>
        </p:nvSpPr>
        <p:spPr/>
        <p:txBody>
          <a:bodyPr/>
          <a:lstStyle/>
          <a:p>
            <a:fld id="{14FCA1E1-6FC4-452F-BB26-766D58A6DB50}" type="slidenum">
              <a:rPr lang="en-GB" smtClean="0"/>
              <a:t>10</a:t>
            </a:fld>
            <a:endParaRPr lang="en-GB" dirty="0"/>
          </a:p>
        </p:txBody>
      </p:sp>
    </p:spTree>
    <p:extLst>
      <p:ext uri="{BB962C8B-B14F-4D97-AF65-F5344CB8AC3E}">
        <p14:creationId xmlns:p14="http://schemas.microsoft.com/office/powerpoint/2010/main" val="72110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11</a:t>
            </a:fld>
            <a:endParaRPr lang="en-GB" dirty="0"/>
          </a:p>
        </p:txBody>
      </p:sp>
    </p:spTree>
    <p:extLst>
      <p:ext uri="{BB962C8B-B14F-4D97-AF65-F5344CB8AC3E}">
        <p14:creationId xmlns:p14="http://schemas.microsoft.com/office/powerpoint/2010/main" val="136422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622442-714F-4B54-835C-0EA204D34021}" type="slidenum">
              <a:rPr lang="en-GB" smtClean="0"/>
              <a:pPr/>
              <a:t>13</a:t>
            </a:fld>
            <a:endParaRPr lang="en-GB" dirty="0"/>
          </a:p>
        </p:txBody>
      </p:sp>
    </p:spTree>
    <p:extLst>
      <p:ext uri="{BB962C8B-B14F-4D97-AF65-F5344CB8AC3E}">
        <p14:creationId xmlns:p14="http://schemas.microsoft.com/office/powerpoint/2010/main" val="369279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CA1E1-6FC4-452F-BB26-766D58A6DB50}" type="slidenum">
              <a:rPr lang="en-GB" smtClean="0"/>
              <a:t>14</a:t>
            </a:fld>
            <a:endParaRPr lang="en-GB" dirty="0"/>
          </a:p>
        </p:txBody>
      </p:sp>
    </p:spTree>
    <p:extLst>
      <p:ext uri="{BB962C8B-B14F-4D97-AF65-F5344CB8AC3E}">
        <p14:creationId xmlns:p14="http://schemas.microsoft.com/office/powerpoint/2010/main" val="1397260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hyperlink" Target="https://www.linkedin.com/company/picker-institute-europe" TargetMode="External"/><Relationship Id="rId5" Type="http://schemas.openxmlformats.org/officeDocument/2006/relationships/image" Target="../media/image24.png"/><Relationship Id="rId4" Type="http://schemas.openxmlformats.org/officeDocument/2006/relationships/hyperlink" Target="https://twitter.com/pickereurope"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BA4F-B546-26C0-9D68-4340111C4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63CC90-FB36-25EA-4DEB-871638C29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823AFE-6986-8604-D73D-A3231FD5C5A2}"/>
              </a:ext>
            </a:extLst>
          </p:cNvPr>
          <p:cNvSpPr>
            <a:spLocks noGrp="1"/>
          </p:cNvSpPr>
          <p:nvPr>
            <p:ph type="dt" sz="half" idx="10"/>
          </p:nvPr>
        </p:nvSpPr>
        <p:spPr/>
        <p:txBody>
          <a:bodyPr/>
          <a:lstStyle/>
          <a:p>
            <a:fld id="{F1A6473C-226C-4B97-827A-F352EE106B80}" type="datetimeFigureOut">
              <a:rPr lang="en-GB" smtClean="0"/>
              <a:t>19/06/2025</a:t>
            </a:fld>
            <a:endParaRPr lang="en-GB" dirty="0"/>
          </a:p>
        </p:txBody>
      </p:sp>
      <p:sp>
        <p:nvSpPr>
          <p:cNvPr id="5" name="Footer Placeholder 4">
            <a:extLst>
              <a:ext uri="{FF2B5EF4-FFF2-40B4-BE49-F238E27FC236}">
                <a16:creationId xmlns:a16="http://schemas.microsoft.com/office/drawing/2014/main" id="{2C683B82-4884-AD9B-B075-88CD589714D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5ACFFE2-ED8B-AA55-5034-4C5588A8FF6E}"/>
              </a:ext>
            </a:extLst>
          </p:cNvPr>
          <p:cNvSpPr>
            <a:spLocks noGrp="1"/>
          </p:cNvSpPr>
          <p:nvPr>
            <p:ph type="sldNum" sz="quarter" idx="12"/>
          </p:nvPr>
        </p:nvSpPr>
        <p:spPr/>
        <p:txBody>
          <a:bodyPr/>
          <a:lstStyle/>
          <a:p>
            <a:fld id="{DC0B0944-E088-4AFD-BF1C-7F6ED3CBA2AD}" type="slidenum">
              <a:rPr lang="en-GB" smtClean="0"/>
              <a:t>‹#›</a:t>
            </a:fld>
            <a:endParaRPr lang="en-GB" dirty="0"/>
          </a:p>
        </p:txBody>
      </p:sp>
      <p:pic>
        <p:nvPicPr>
          <p:cNvPr id="9" name="Graphic 8">
            <a:extLst>
              <a:ext uri="{FF2B5EF4-FFF2-40B4-BE49-F238E27FC236}">
                <a16:creationId xmlns:a16="http://schemas.microsoft.com/office/drawing/2014/main" id="{5EB6500B-0C4E-F0DE-32A2-6E4C6566A7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40336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C5A4-CEEF-0DF4-1DDB-4EE5CA21DA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77B12C-AEB5-5AAD-27DA-9822BAFAFA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ECBAEE-5854-10C2-048A-5F7E6D05A0C3}"/>
              </a:ext>
            </a:extLst>
          </p:cNvPr>
          <p:cNvSpPr>
            <a:spLocks noGrp="1"/>
          </p:cNvSpPr>
          <p:nvPr>
            <p:ph type="dt" sz="half" idx="10"/>
          </p:nvPr>
        </p:nvSpPr>
        <p:spPr/>
        <p:txBody>
          <a:bodyPr/>
          <a:lstStyle/>
          <a:p>
            <a:fld id="{F1A6473C-226C-4B97-827A-F352EE106B80}" type="datetimeFigureOut">
              <a:rPr lang="en-GB" smtClean="0"/>
              <a:t>19/06/2025</a:t>
            </a:fld>
            <a:endParaRPr lang="en-GB" dirty="0"/>
          </a:p>
        </p:txBody>
      </p:sp>
      <p:sp>
        <p:nvSpPr>
          <p:cNvPr id="5" name="Footer Placeholder 4">
            <a:extLst>
              <a:ext uri="{FF2B5EF4-FFF2-40B4-BE49-F238E27FC236}">
                <a16:creationId xmlns:a16="http://schemas.microsoft.com/office/drawing/2014/main" id="{F433244C-3EB0-4471-936A-CDB80CE7B31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59F45B-4EEC-E802-934E-FF4270EC1665}"/>
              </a:ext>
            </a:extLst>
          </p:cNvPr>
          <p:cNvSpPr>
            <a:spLocks noGrp="1"/>
          </p:cNvSpPr>
          <p:nvPr>
            <p:ph type="sldNum" sz="quarter" idx="12"/>
          </p:nvPr>
        </p:nvSpPr>
        <p:spPr/>
        <p:txBody>
          <a:bodyPr/>
          <a:lstStyle/>
          <a:p>
            <a:fld id="{DC0B0944-E088-4AFD-BF1C-7F6ED3CBA2AD}" type="slidenum">
              <a:rPr lang="en-GB" smtClean="0"/>
              <a:t>‹#›</a:t>
            </a:fld>
            <a:endParaRPr lang="en-GB" dirty="0"/>
          </a:p>
        </p:txBody>
      </p:sp>
    </p:spTree>
    <p:extLst>
      <p:ext uri="{BB962C8B-B14F-4D97-AF65-F5344CB8AC3E}">
        <p14:creationId xmlns:p14="http://schemas.microsoft.com/office/powerpoint/2010/main" val="189623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13063-56F4-580E-AA33-CA231389A6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89F9B0-FDD2-2EF7-B1DD-43081AC4A0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DC4E5-A30D-D538-58FE-8663F13957AF}"/>
              </a:ext>
            </a:extLst>
          </p:cNvPr>
          <p:cNvSpPr>
            <a:spLocks noGrp="1"/>
          </p:cNvSpPr>
          <p:nvPr>
            <p:ph type="dt" sz="half" idx="10"/>
          </p:nvPr>
        </p:nvSpPr>
        <p:spPr/>
        <p:txBody>
          <a:bodyPr/>
          <a:lstStyle/>
          <a:p>
            <a:fld id="{F1A6473C-226C-4B97-827A-F352EE106B80}" type="datetimeFigureOut">
              <a:rPr lang="en-GB" smtClean="0"/>
              <a:t>19/06/2025</a:t>
            </a:fld>
            <a:endParaRPr lang="en-GB" dirty="0"/>
          </a:p>
        </p:txBody>
      </p:sp>
      <p:sp>
        <p:nvSpPr>
          <p:cNvPr id="5" name="Footer Placeholder 4">
            <a:extLst>
              <a:ext uri="{FF2B5EF4-FFF2-40B4-BE49-F238E27FC236}">
                <a16:creationId xmlns:a16="http://schemas.microsoft.com/office/drawing/2014/main" id="{9679FA77-DA53-97FC-199F-88A8F543D9F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9159696-5DCF-39B1-B712-36AC2EF37298}"/>
              </a:ext>
            </a:extLst>
          </p:cNvPr>
          <p:cNvSpPr>
            <a:spLocks noGrp="1"/>
          </p:cNvSpPr>
          <p:nvPr>
            <p:ph type="sldNum" sz="quarter" idx="12"/>
          </p:nvPr>
        </p:nvSpPr>
        <p:spPr/>
        <p:txBody>
          <a:bodyPr/>
          <a:lstStyle/>
          <a:p>
            <a:fld id="{DC0B0944-E088-4AFD-BF1C-7F6ED3CBA2AD}" type="slidenum">
              <a:rPr lang="en-GB" smtClean="0"/>
              <a:t>‹#›</a:t>
            </a:fld>
            <a:endParaRPr lang="en-GB" dirty="0"/>
          </a:p>
        </p:txBody>
      </p:sp>
    </p:spTree>
    <p:extLst>
      <p:ext uri="{BB962C8B-B14F-4D97-AF65-F5344CB8AC3E}">
        <p14:creationId xmlns:p14="http://schemas.microsoft.com/office/powerpoint/2010/main" val="2270976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994622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dirty="0"/>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5" y="-2251679"/>
            <a:ext cx="8092941" cy="8092941"/>
          </a:xfrm>
          <a:prstGeom prst="rect">
            <a:avLst/>
          </a:prstGeom>
        </p:spPr>
      </p:pic>
      <p:pic>
        <p:nvPicPr>
          <p:cNvPr id="3" name="Picture 2" descr="A close-up of a logo&#10;&#10;Description automatically generated">
            <a:extLst>
              <a:ext uri="{FF2B5EF4-FFF2-40B4-BE49-F238E27FC236}">
                <a16:creationId xmlns:a16="http://schemas.microsoft.com/office/drawing/2014/main" id="{8AB1A93E-0542-FAB4-2710-5C9EE57C3B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3531048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dirty="0"/>
          </a:p>
        </p:txBody>
      </p:sp>
    </p:spTree>
    <p:extLst>
      <p:ext uri="{BB962C8B-B14F-4D97-AF65-F5344CB8AC3E}">
        <p14:creationId xmlns:p14="http://schemas.microsoft.com/office/powerpoint/2010/main" val="376806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dirty="0"/>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Graphic 5">
            <a:extLst>
              <a:ext uri="{FF2B5EF4-FFF2-40B4-BE49-F238E27FC236}">
                <a16:creationId xmlns:a16="http://schemas.microsoft.com/office/drawing/2014/main" id="{0D282A63-20E2-365B-C993-8DDBB07039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3890926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dirty="0"/>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Picture 5" descr="Two people looking at something&#10;&#10;Description automatically generated">
            <a:extLst>
              <a:ext uri="{FF2B5EF4-FFF2-40B4-BE49-F238E27FC236}">
                <a16:creationId xmlns:a16="http://schemas.microsoft.com/office/drawing/2014/main" id="{032D1DFC-EF6F-CB30-382E-0F879F18D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685" y="-1998316"/>
            <a:ext cx="7843284" cy="7855656"/>
          </a:xfrm>
          <a:prstGeom prst="rect">
            <a:avLst/>
          </a:prstGeom>
        </p:spPr>
      </p:pic>
    </p:spTree>
    <p:extLst>
      <p:ext uri="{BB962C8B-B14F-4D97-AF65-F5344CB8AC3E}">
        <p14:creationId xmlns:p14="http://schemas.microsoft.com/office/powerpoint/2010/main" val="8774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dirty="0"/>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in a grey shirt&#10;&#10;Description automatically generated">
            <a:extLst>
              <a:ext uri="{FF2B5EF4-FFF2-40B4-BE49-F238E27FC236}">
                <a16:creationId xmlns:a16="http://schemas.microsoft.com/office/drawing/2014/main" id="{D25D9329-4A5B-C5AD-AEAE-F3EC51B0C5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592" y="-1985193"/>
            <a:ext cx="7848602" cy="7836242"/>
          </a:xfrm>
          <a:prstGeom prst="rect">
            <a:avLst/>
          </a:prstGeom>
        </p:spPr>
      </p:pic>
    </p:spTree>
    <p:extLst>
      <p:ext uri="{BB962C8B-B14F-4D97-AF65-F5344CB8AC3E}">
        <p14:creationId xmlns:p14="http://schemas.microsoft.com/office/powerpoint/2010/main" val="3695118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dirty="0"/>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and person looking at each other&#10;&#10;Description automatically generated">
            <a:extLst>
              <a:ext uri="{FF2B5EF4-FFF2-40B4-BE49-F238E27FC236}">
                <a16:creationId xmlns:a16="http://schemas.microsoft.com/office/drawing/2014/main" id="{4F3D0A36-B158-F283-EC98-9C6AE4794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042" y="-2001140"/>
            <a:ext cx="7873380" cy="7860981"/>
          </a:xfrm>
          <a:prstGeom prst="rect">
            <a:avLst/>
          </a:prstGeom>
        </p:spPr>
      </p:pic>
    </p:spTree>
    <p:extLst>
      <p:ext uri="{BB962C8B-B14F-4D97-AF65-F5344CB8AC3E}">
        <p14:creationId xmlns:p14="http://schemas.microsoft.com/office/powerpoint/2010/main" val="1712097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dirty="0"/>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looking at a phone&#10;&#10;Description automatically generated">
            <a:extLst>
              <a:ext uri="{FF2B5EF4-FFF2-40B4-BE49-F238E27FC236}">
                <a16:creationId xmlns:a16="http://schemas.microsoft.com/office/drawing/2014/main" id="{79023047-5269-D39C-CAF4-B354CDAD8A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1834" y="-2001138"/>
            <a:ext cx="7848602" cy="7860981"/>
          </a:xfrm>
          <a:prstGeom prst="rect">
            <a:avLst/>
          </a:prstGeom>
        </p:spPr>
      </p:pic>
    </p:spTree>
    <p:extLst>
      <p:ext uri="{BB962C8B-B14F-4D97-AF65-F5344CB8AC3E}">
        <p14:creationId xmlns:p14="http://schemas.microsoft.com/office/powerpoint/2010/main" val="41120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A442-F24C-AFF6-978C-A8355E6832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E57E62-87BC-EB66-1008-B8CAE76A4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00962F-707F-FC94-53C8-1DE89B2B593A}"/>
              </a:ext>
            </a:extLst>
          </p:cNvPr>
          <p:cNvSpPr>
            <a:spLocks noGrp="1"/>
          </p:cNvSpPr>
          <p:nvPr>
            <p:ph type="dt" sz="half" idx="10"/>
          </p:nvPr>
        </p:nvSpPr>
        <p:spPr/>
        <p:txBody>
          <a:bodyPr/>
          <a:lstStyle/>
          <a:p>
            <a:fld id="{F1A6473C-226C-4B97-827A-F352EE106B80}" type="datetimeFigureOut">
              <a:rPr lang="en-GB" smtClean="0"/>
              <a:t>19/06/2025</a:t>
            </a:fld>
            <a:endParaRPr lang="en-GB" dirty="0"/>
          </a:p>
        </p:txBody>
      </p:sp>
      <p:sp>
        <p:nvSpPr>
          <p:cNvPr id="5" name="Footer Placeholder 4">
            <a:extLst>
              <a:ext uri="{FF2B5EF4-FFF2-40B4-BE49-F238E27FC236}">
                <a16:creationId xmlns:a16="http://schemas.microsoft.com/office/drawing/2014/main" id="{25AB4CAC-D1F7-FECC-4A7D-6CBF9AC8EED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BA08365-2AA3-655D-F088-BE99EDA83E40}"/>
              </a:ext>
            </a:extLst>
          </p:cNvPr>
          <p:cNvSpPr>
            <a:spLocks noGrp="1"/>
          </p:cNvSpPr>
          <p:nvPr>
            <p:ph type="sldNum" sz="quarter" idx="12"/>
          </p:nvPr>
        </p:nvSpPr>
        <p:spPr/>
        <p:txBody>
          <a:bodyPr/>
          <a:lstStyle/>
          <a:p>
            <a:fld id="{DC0B0944-E088-4AFD-BF1C-7F6ED3CBA2AD}" type="slidenum">
              <a:rPr lang="en-GB" smtClean="0"/>
              <a:t>‹#›</a:t>
            </a:fld>
            <a:endParaRPr lang="en-GB" dirty="0"/>
          </a:p>
        </p:txBody>
      </p:sp>
      <p:pic>
        <p:nvPicPr>
          <p:cNvPr id="7" name="Graphic 6">
            <a:extLst>
              <a:ext uri="{FF2B5EF4-FFF2-40B4-BE49-F238E27FC236}">
                <a16:creationId xmlns:a16="http://schemas.microsoft.com/office/drawing/2014/main" id="{48C619B5-281C-E93F-A03F-93C111A31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1584065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dirty="0"/>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talking&#10;&#10;Description automatically generated">
            <a:extLst>
              <a:ext uri="{FF2B5EF4-FFF2-40B4-BE49-F238E27FC236}">
                <a16:creationId xmlns:a16="http://schemas.microsoft.com/office/drawing/2014/main" id="{9A5B288E-7E34-D707-B5E9-720335E97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1965564"/>
            <a:ext cx="7808747" cy="7808747"/>
          </a:xfrm>
          <a:prstGeom prst="rect">
            <a:avLst/>
          </a:prstGeom>
        </p:spPr>
      </p:pic>
    </p:spTree>
    <p:extLst>
      <p:ext uri="{BB962C8B-B14F-4D97-AF65-F5344CB8AC3E}">
        <p14:creationId xmlns:p14="http://schemas.microsoft.com/office/powerpoint/2010/main" val="102587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2FB-5C5B-1138-CA12-8AF5207C1950}"/>
              </a:ext>
            </a:extLst>
          </p:cNvPr>
          <p:cNvSpPr>
            <a:spLocks noGrp="1"/>
          </p:cNvSpPr>
          <p:nvPr>
            <p:ph type="title" hasCustomPrompt="1"/>
          </p:nvPr>
        </p:nvSpPr>
        <p:spPr>
          <a:xfrm>
            <a:off x="517526" y="489480"/>
            <a:ext cx="5578474" cy="461665"/>
          </a:xfrm>
        </p:spPr>
        <p:txBody>
          <a:bodyPr anchor="t">
            <a:noAutofit/>
          </a:bodyPr>
          <a:lstStyle>
            <a:lvl1pPr>
              <a:defRPr sz="3000">
                <a:solidFill>
                  <a:srgbClr val="007B4E"/>
                </a:solidFill>
              </a:defRPr>
            </a:lvl1pPr>
          </a:lstStyle>
          <a:p>
            <a:r>
              <a:rPr lang="en-GB" dirty="0"/>
              <a:t>Section number</a:t>
            </a:r>
          </a:p>
        </p:txBody>
      </p:sp>
      <p:sp>
        <p:nvSpPr>
          <p:cNvPr id="3" name="Text Placeholder 2">
            <a:extLst>
              <a:ext uri="{FF2B5EF4-FFF2-40B4-BE49-F238E27FC236}">
                <a16:creationId xmlns:a16="http://schemas.microsoft.com/office/drawing/2014/main" id="{FF6EBE32-083C-CC3A-ACC3-50DD4E6AB060}"/>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Graphic 4">
            <a:extLst>
              <a:ext uri="{FF2B5EF4-FFF2-40B4-BE49-F238E27FC236}">
                <a16:creationId xmlns:a16="http://schemas.microsoft.com/office/drawing/2014/main" id="{FBCFBC9F-37D9-CDAF-AA86-CC051990F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171155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dirty="0"/>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5" y="-2251679"/>
            <a:ext cx="8092941" cy="8092941"/>
          </a:xfrm>
          <a:prstGeom prst="rect">
            <a:avLst/>
          </a:prstGeom>
        </p:spPr>
      </p:pic>
    </p:spTree>
    <p:extLst>
      <p:ext uri="{BB962C8B-B14F-4D97-AF65-F5344CB8AC3E}">
        <p14:creationId xmlns:p14="http://schemas.microsoft.com/office/powerpoint/2010/main" val="2274051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EEABBD-F7CB-DCB4-3238-D3712FFF34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6" y="-2213026"/>
            <a:ext cx="8057692" cy="8057692"/>
          </a:xfrm>
          <a:prstGeom prst="rect">
            <a:avLst/>
          </a:prstGeom>
        </p:spPr>
      </p:pic>
      <p:sp>
        <p:nvSpPr>
          <p:cNvPr id="5" name="Title 1">
            <a:extLst>
              <a:ext uri="{FF2B5EF4-FFF2-40B4-BE49-F238E27FC236}">
                <a16:creationId xmlns:a16="http://schemas.microsoft.com/office/drawing/2014/main" id="{6CAF1734-FEA8-0745-5907-D6A160F25A17}"/>
              </a:ext>
            </a:extLst>
          </p:cNvPr>
          <p:cNvSpPr>
            <a:spLocks noGrp="1"/>
          </p:cNvSpPr>
          <p:nvPr>
            <p:ph type="title" hasCustomPrompt="1"/>
          </p:nvPr>
        </p:nvSpPr>
        <p:spPr>
          <a:xfrm>
            <a:off x="517526" y="489480"/>
            <a:ext cx="5578474" cy="461665"/>
          </a:xfrm>
        </p:spPr>
        <p:txBody>
          <a:bodyPr anchor="t">
            <a:noAutofit/>
          </a:bodyPr>
          <a:lstStyle>
            <a:lvl1pPr>
              <a:defRPr sz="3000">
                <a:solidFill>
                  <a:schemeClr val="accent3"/>
                </a:solidFill>
              </a:defRPr>
            </a:lvl1pPr>
          </a:lstStyle>
          <a:p>
            <a:r>
              <a:rPr lang="en-GB" dirty="0"/>
              <a:t>Section number</a:t>
            </a:r>
          </a:p>
        </p:txBody>
      </p:sp>
      <p:sp>
        <p:nvSpPr>
          <p:cNvPr id="2" name="Text Placeholder 2">
            <a:extLst>
              <a:ext uri="{FF2B5EF4-FFF2-40B4-BE49-F238E27FC236}">
                <a16:creationId xmlns:a16="http://schemas.microsoft.com/office/drawing/2014/main" id="{5ABD15AD-4890-ED99-833D-87E0E7B4C83B}"/>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9485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120865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7132474"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Graphic 9">
            <a:extLst>
              <a:ext uri="{FF2B5EF4-FFF2-40B4-BE49-F238E27FC236}">
                <a16:creationId xmlns:a16="http://schemas.microsoft.com/office/drawing/2014/main" id="{F7824AFA-4027-C581-AC91-08779C138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pic>
        <p:nvPicPr>
          <p:cNvPr id="8" name="Picture 7" descr="Two men holding coffee cups&#10;&#10;Description automatically generated">
            <a:extLst>
              <a:ext uri="{FF2B5EF4-FFF2-40B4-BE49-F238E27FC236}">
                <a16:creationId xmlns:a16="http://schemas.microsoft.com/office/drawing/2014/main" id="{A0BAC4E7-6642-A2D4-586C-3B8329721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6496" y="1731355"/>
            <a:ext cx="4126240" cy="4126240"/>
          </a:xfrm>
          <a:prstGeom prst="rect">
            <a:avLst/>
          </a:prstGeom>
        </p:spPr>
      </p:pic>
    </p:spTree>
    <p:extLst>
      <p:ext uri="{BB962C8B-B14F-4D97-AF65-F5344CB8AC3E}">
        <p14:creationId xmlns:p14="http://schemas.microsoft.com/office/powerpoint/2010/main" val="3414866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dirty="0"/>
          </a:p>
        </p:txBody>
      </p:sp>
      <p:pic>
        <p:nvPicPr>
          <p:cNvPr id="4" name="Graphic 3">
            <a:extLst>
              <a:ext uri="{FF2B5EF4-FFF2-40B4-BE49-F238E27FC236}">
                <a16:creationId xmlns:a16="http://schemas.microsoft.com/office/drawing/2014/main" id="{B6A2D74B-CA40-3EE6-4A52-3CC2A5BE3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pic>
        <p:nvPicPr>
          <p:cNvPr id="5" name="Graphic 4">
            <a:extLst>
              <a:ext uri="{FF2B5EF4-FFF2-40B4-BE49-F238E27FC236}">
                <a16:creationId xmlns:a16="http://schemas.microsoft.com/office/drawing/2014/main" id="{5137B7B4-FAC9-5A1F-E28B-E829DBA70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696514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6"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dirty="0"/>
          </a:p>
        </p:txBody>
      </p:sp>
      <p:pic>
        <p:nvPicPr>
          <p:cNvPr id="9" name="Picture 8" descr="A person in a grey shirt&#10;&#10;Description automatically generated">
            <a:extLst>
              <a:ext uri="{FF2B5EF4-FFF2-40B4-BE49-F238E27FC236}">
                <a16:creationId xmlns:a16="http://schemas.microsoft.com/office/drawing/2014/main" id="{73616B59-8E20-4A30-29F4-1D7AA7E9D2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3169" y="1722563"/>
            <a:ext cx="4132748" cy="4126240"/>
          </a:xfrm>
          <a:prstGeom prst="rect">
            <a:avLst/>
          </a:prstGeom>
        </p:spPr>
      </p:pic>
      <p:pic>
        <p:nvPicPr>
          <p:cNvPr id="4" name="Graphic 3">
            <a:extLst>
              <a:ext uri="{FF2B5EF4-FFF2-40B4-BE49-F238E27FC236}">
                <a16:creationId xmlns:a16="http://schemas.microsoft.com/office/drawing/2014/main" id="{05BCEF18-E7F8-D95E-6F31-B5E16E8E4D0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694312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007B4E"/>
                </a:solidFill>
              </a:defRPr>
            </a:lvl1pPr>
          </a:lstStyle>
          <a:p>
            <a:r>
              <a:rPr lang="en-US" dirty="0"/>
              <a:t>Click to edit Master title style</a:t>
            </a:r>
            <a:endParaRPr lang="en-GB" dirty="0"/>
          </a:p>
        </p:txBody>
      </p:sp>
      <p:pic>
        <p:nvPicPr>
          <p:cNvPr id="5" name="Graphic 4">
            <a:extLst>
              <a:ext uri="{FF2B5EF4-FFF2-40B4-BE49-F238E27FC236}">
                <a16:creationId xmlns:a16="http://schemas.microsoft.com/office/drawing/2014/main" id="{FFCD9A08-6C55-D861-2EEC-4F6B22C387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1798259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5"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dirty="0"/>
          </a:p>
        </p:txBody>
      </p:sp>
      <p:pic>
        <p:nvPicPr>
          <p:cNvPr id="5" name="Graphic 4">
            <a:extLst>
              <a:ext uri="{FF2B5EF4-FFF2-40B4-BE49-F238E27FC236}">
                <a16:creationId xmlns:a16="http://schemas.microsoft.com/office/drawing/2014/main" id="{DF81DB2A-E5E5-17BB-2D1E-70AEFB47C3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pic>
        <p:nvPicPr>
          <p:cNvPr id="10" name="Picture 9" descr="A person and person talking&#10;&#10;Description automatically generated">
            <a:extLst>
              <a:ext uri="{FF2B5EF4-FFF2-40B4-BE49-F238E27FC236}">
                <a16:creationId xmlns:a16="http://schemas.microsoft.com/office/drawing/2014/main" id="{AFC65583-B1A4-D4C0-FD41-98769CF230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8" y="1707289"/>
            <a:ext cx="4142293" cy="4142293"/>
          </a:xfrm>
          <a:prstGeom prst="rect">
            <a:avLst/>
          </a:prstGeom>
        </p:spPr>
      </p:pic>
    </p:spTree>
    <p:extLst>
      <p:ext uri="{BB962C8B-B14F-4D97-AF65-F5344CB8AC3E}">
        <p14:creationId xmlns:p14="http://schemas.microsoft.com/office/powerpoint/2010/main" val="396032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2711-E604-BFD1-153B-C9ACD7AD35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D70322-B2F1-A785-15B4-29D025F247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89592-631B-FBE8-D802-DD450B55B822}"/>
              </a:ext>
            </a:extLst>
          </p:cNvPr>
          <p:cNvSpPr>
            <a:spLocks noGrp="1"/>
          </p:cNvSpPr>
          <p:nvPr>
            <p:ph type="dt" sz="half" idx="10"/>
          </p:nvPr>
        </p:nvSpPr>
        <p:spPr/>
        <p:txBody>
          <a:bodyPr/>
          <a:lstStyle/>
          <a:p>
            <a:fld id="{F1A6473C-226C-4B97-827A-F352EE106B80}" type="datetimeFigureOut">
              <a:rPr lang="en-GB" smtClean="0"/>
              <a:t>19/06/2025</a:t>
            </a:fld>
            <a:endParaRPr lang="en-GB" dirty="0"/>
          </a:p>
        </p:txBody>
      </p:sp>
      <p:sp>
        <p:nvSpPr>
          <p:cNvPr id="5" name="Footer Placeholder 4">
            <a:extLst>
              <a:ext uri="{FF2B5EF4-FFF2-40B4-BE49-F238E27FC236}">
                <a16:creationId xmlns:a16="http://schemas.microsoft.com/office/drawing/2014/main" id="{FD057549-B7E8-1393-D01E-9512D61016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C754975-5B2D-4F8C-0B67-A0DCC4C7E503}"/>
              </a:ext>
            </a:extLst>
          </p:cNvPr>
          <p:cNvSpPr>
            <a:spLocks noGrp="1"/>
          </p:cNvSpPr>
          <p:nvPr>
            <p:ph type="sldNum" sz="quarter" idx="12"/>
          </p:nvPr>
        </p:nvSpPr>
        <p:spPr/>
        <p:txBody>
          <a:bodyPr/>
          <a:lstStyle/>
          <a:p>
            <a:fld id="{DC0B0944-E088-4AFD-BF1C-7F6ED3CBA2AD}" type="slidenum">
              <a:rPr lang="en-GB" smtClean="0"/>
              <a:t>‹#›</a:t>
            </a:fld>
            <a:endParaRPr lang="en-GB" dirty="0"/>
          </a:p>
        </p:txBody>
      </p:sp>
      <p:pic>
        <p:nvPicPr>
          <p:cNvPr id="7" name="Graphic 6">
            <a:extLst>
              <a:ext uri="{FF2B5EF4-FFF2-40B4-BE49-F238E27FC236}">
                <a16:creationId xmlns:a16="http://schemas.microsoft.com/office/drawing/2014/main" id="{4B4FE00F-FD40-2D4A-2FDC-F261AB9237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48554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dirty="0"/>
          </a:p>
        </p:txBody>
      </p:sp>
      <p:pic>
        <p:nvPicPr>
          <p:cNvPr id="3" name="Graphic 2">
            <a:extLst>
              <a:ext uri="{FF2B5EF4-FFF2-40B4-BE49-F238E27FC236}">
                <a16:creationId xmlns:a16="http://schemas.microsoft.com/office/drawing/2014/main" id="{D9C0DC08-2496-B3F5-5472-DDE6411C7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251154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los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7DCD1E-9939-FB4C-4077-BFEF86F4F212}"/>
              </a:ext>
            </a:extLst>
          </p:cNvPr>
          <p:cNvSpPr txBox="1">
            <a:spLocks/>
          </p:cNvSpPr>
          <p:nvPr userDrawn="1"/>
        </p:nvSpPr>
        <p:spPr>
          <a:xfrm>
            <a:off x="353752" y="288337"/>
            <a:ext cx="7181133" cy="11979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3200" b="0" dirty="0">
                <a:solidFill>
                  <a:schemeClr val="accent1"/>
                </a:solidFill>
                <a:latin typeface="+mj-lt"/>
                <a:cs typeface="Arial" panose="020B0604020202020204" pitchFamily="34" charset="0"/>
              </a:rPr>
              <a:t>The highest quality person </a:t>
            </a:r>
            <a:br>
              <a:rPr lang="en-GB" sz="3200" b="0" dirty="0">
                <a:solidFill>
                  <a:schemeClr val="accent1"/>
                </a:solidFill>
                <a:latin typeface="+mj-lt"/>
                <a:cs typeface="Arial" panose="020B0604020202020204" pitchFamily="34" charset="0"/>
              </a:rPr>
            </a:br>
            <a:r>
              <a:rPr lang="en-GB" sz="3200" b="0" dirty="0">
                <a:solidFill>
                  <a:schemeClr val="accent1"/>
                </a:solidFill>
                <a:latin typeface="+mj-lt"/>
                <a:cs typeface="Arial" panose="020B0604020202020204" pitchFamily="34" charset="0"/>
              </a:rPr>
              <a:t>centred care for all, always</a:t>
            </a:r>
          </a:p>
        </p:txBody>
      </p:sp>
      <p:sp>
        <p:nvSpPr>
          <p:cNvPr id="2" name="Subtitle 2">
            <a:extLst>
              <a:ext uri="{FF2B5EF4-FFF2-40B4-BE49-F238E27FC236}">
                <a16:creationId xmlns:a16="http://schemas.microsoft.com/office/drawing/2014/main" id="{4B975FB9-E85C-B2C8-B263-23827E01536E}"/>
              </a:ext>
            </a:extLst>
          </p:cNvPr>
          <p:cNvSpPr txBox="1">
            <a:spLocks/>
          </p:cNvSpPr>
          <p:nvPr userDrawn="1"/>
        </p:nvSpPr>
        <p:spPr>
          <a:xfrm>
            <a:off x="365627" y="4594859"/>
            <a:ext cx="4897436" cy="212365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120000"/>
              <a:buFont typeface="Symbol" panose="05050102010706020507" pitchFamily="18" charset="2"/>
              <a:buBlip>
                <a:blip r:embed="rId2"/>
              </a:buBlip>
              <a:defRPr lang="en-GB" sz="160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200" b="0" dirty="0">
                <a:solidFill>
                  <a:schemeClr val="tx1"/>
                </a:solidFill>
                <a:latin typeface="+mn-lt"/>
                <a:cs typeface="Arial" panose="020B0604020202020204" pitchFamily="34" charset="0"/>
              </a:rPr>
              <a:t>Picker Institute Europe</a:t>
            </a:r>
          </a:p>
          <a:p>
            <a:pPr>
              <a:spcBef>
                <a:spcPts val="0"/>
              </a:spcBef>
            </a:pPr>
            <a:r>
              <a:rPr lang="en-GB" sz="1100" b="0" dirty="0">
                <a:solidFill>
                  <a:schemeClr val="tx1"/>
                </a:solidFill>
                <a:latin typeface="+mn-lt"/>
                <a:cs typeface="Arial" panose="020B0604020202020204" pitchFamily="34" charset="0"/>
              </a:rPr>
              <a:t>Suite 6, Fountain House</a:t>
            </a:r>
          </a:p>
          <a:p>
            <a:pPr>
              <a:spcBef>
                <a:spcPts val="0"/>
              </a:spcBef>
            </a:pPr>
            <a:r>
              <a:rPr lang="en-GB" sz="1100" b="0" dirty="0">
                <a:solidFill>
                  <a:schemeClr val="tx1"/>
                </a:solidFill>
                <a:latin typeface="+mn-lt"/>
                <a:cs typeface="Arial" panose="020B0604020202020204" pitchFamily="34" charset="0"/>
              </a:rPr>
              <a:t>1200 Parkway Court</a:t>
            </a:r>
          </a:p>
          <a:p>
            <a:pPr>
              <a:spcBef>
                <a:spcPts val="0"/>
              </a:spcBef>
            </a:pPr>
            <a:r>
              <a:rPr lang="en-GB" sz="1100" b="0" dirty="0">
                <a:solidFill>
                  <a:schemeClr val="tx1"/>
                </a:solidFill>
                <a:latin typeface="+mn-lt"/>
                <a:cs typeface="Arial" panose="020B0604020202020204" pitchFamily="34" charset="0"/>
              </a:rPr>
              <a:t>John Smith Drive</a:t>
            </a:r>
          </a:p>
          <a:p>
            <a:pPr>
              <a:spcBef>
                <a:spcPts val="0"/>
              </a:spcBef>
            </a:pPr>
            <a:r>
              <a:rPr lang="en-GB" sz="1100" b="0" dirty="0">
                <a:solidFill>
                  <a:schemeClr val="tx1"/>
                </a:solidFill>
                <a:latin typeface="+mn-lt"/>
                <a:cs typeface="Arial" panose="020B0604020202020204" pitchFamily="34" charset="0"/>
              </a:rPr>
              <a:t>Oxford OX4 2JY</a:t>
            </a: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r>
              <a:rPr lang="en-GB" sz="900" b="0" dirty="0">
                <a:solidFill>
                  <a:schemeClr val="tx1"/>
                </a:solidFill>
                <a:latin typeface="+mn-lt"/>
                <a:cs typeface="Arial" panose="020B0604020202020204" pitchFamily="34" charset="0"/>
              </a:rPr>
              <a:t>Charity registered in England and Wales: 1081688</a:t>
            </a:r>
          </a:p>
          <a:p>
            <a:pPr>
              <a:spcBef>
                <a:spcPts val="0"/>
              </a:spcBef>
            </a:pPr>
            <a:r>
              <a:rPr lang="en-GB" sz="900" b="0" dirty="0">
                <a:solidFill>
                  <a:schemeClr val="tx1"/>
                </a:solidFill>
                <a:latin typeface="+mn-lt"/>
                <a:cs typeface="Arial" panose="020B0604020202020204" pitchFamily="34" charset="0"/>
              </a:rPr>
              <a:t>Charity registered in Scotland: SC045048</a:t>
            </a:r>
          </a:p>
          <a:p>
            <a:pPr>
              <a:spcBef>
                <a:spcPts val="0"/>
              </a:spcBef>
            </a:pPr>
            <a:r>
              <a:rPr lang="en-GB" sz="900" b="0" dirty="0">
                <a:solidFill>
                  <a:schemeClr val="tx1"/>
                </a:solidFill>
                <a:latin typeface="+mn-lt"/>
                <a:cs typeface="Arial" panose="020B0604020202020204" pitchFamily="34" charset="0"/>
              </a:rPr>
              <a:t>Company limited by guarantee registered in England and Wales</a:t>
            </a:r>
          </a:p>
        </p:txBody>
      </p:sp>
      <p:pic>
        <p:nvPicPr>
          <p:cNvPr id="4" name="Picture 3" descr="A blue circle with white letters on it&#10;&#10;Description automatically generated">
            <a:extLst>
              <a:ext uri="{FF2B5EF4-FFF2-40B4-BE49-F238E27FC236}">
                <a16:creationId xmlns:a16="http://schemas.microsoft.com/office/drawing/2014/main" id="{D47CE1E9-B235-C6B7-0AF2-59BE9739B6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283" y="5711851"/>
            <a:ext cx="330200" cy="330200"/>
          </a:xfrm>
          <a:prstGeom prst="rect">
            <a:avLst/>
          </a:prstGeom>
        </p:spPr>
      </p:pic>
      <p:sp>
        <p:nvSpPr>
          <p:cNvPr id="5" name="TextBox 4">
            <a:extLst>
              <a:ext uri="{FF2B5EF4-FFF2-40B4-BE49-F238E27FC236}">
                <a16:creationId xmlns:a16="http://schemas.microsoft.com/office/drawing/2014/main" id="{CEE73968-468B-C23D-E806-5458DEBE6251}"/>
              </a:ext>
            </a:extLst>
          </p:cNvPr>
          <p:cNvSpPr txBox="1"/>
          <p:nvPr userDrawn="1"/>
        </p:nvSpPr>
        <p:spPr>
          <a:xfrm>
            <a:off x="657341" y="5701751"/>
            <a:ext cx="16088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@pickereurope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pic>
        <p:nvPicPr>
          <p:cNvPr id="8" name="Picture 7" descr="A white x on a black background&#10;&#10;Description automatically generated">
            <a:extLst>
              <a:ext uri="{FF2B5EF4-FFF2-40B4-BE49-F238E27FC236}">
                <a16:creationId xmlns:a16="http://schemas.microsoft.com/office/drawing/2014/main" id="{3CE2EF18-79B1-0BB3-5E1F-5A0A9ADC0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752" y="5710328"/>
            <a:ext cx="308758" cy="308758"/>
          </a:xfrm>
          <a:prstGeom prst="rect">
            <a:avLst/>
          </a:prstGeom>
        </p:spPr>
      </p:pic>
      <p:sp>
        <p:nvSpPr>
          <p:cNvPr id="10" name="TextBox 9">
            <a:extLst>
              <a:ext uri="{FF2B5EF4-FFF2-40B4-BE49-F238E27FC236}">
                <a16:creationId xmlns:a16="http://schemas.microsoft.com/office/drawing/2014/main" id="{A529ECB2-ACF3-5E8C-AB5E-FF7E4864AD00}"/>
              </a:ext>
            </a:extLst>
          </p:cNvPr>
          <p:cNvSpPr txBox="1"/>
          <p:nvPr userDrawn="1"/>
        </p:nvSpPr>
        <p:spPr>
          <a:xfrm>
            <a:off x="2633934" y="5701750"/>
            <a:ext cx="3307967" cy="584775"/>
          </a:xfrm>
          <a:prstGeom prst="rect">
            <a:avLst/>
          </a:prstGeom>
          <a:noFill/>
        </p:spPr>
        <p:txBody>
          <a:bodyPr wrap="square" rtlCol="0">
            <a:spAutoFit/>
          </a:bodyPr>
          <a:lstStyle/>
          <a:p>
            <a:pPr algn="l" fontAlgn="base"/>
            <a:r>
              <a:rPr lang="en-GB" sz="1400" b="0" i="0" u="none" strike="noStrike" dirty="0">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/picker-institute-europe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sp>
        <p:nvSpPr>
          <p:cNvPr id="11" name="TextBox 10">
            <a:extLst>
              <a:ext uri="{FF2B5EF4-FFF2-40B4-BE49-F238E27FC236}">
                <a16:creationId xmlns:a16="http://schemas.microsoft.com/office/drawing/2014/main" id="{F807AD48-FFB3-9652-1BC4-BD836C38BDE8}"/>
              </a:ext>
            </a:extLst>
          </p:cNvPr>
          <p:cNvSpPr txBox="1"/>
          <p:nvPr userDrawn="1"/>
        </p:nvSpPr>
        <p:spPr>
          <a:xfrm>
            <a:off x="2258794" y="4558901"/>
            <a:ext cx="2790701" cy="877163"/>
          </a:xfrm>
          <a:prstGeom prst="rect">
            <a:avLst/>
          </a:prstGeom>
          <a:noFill/>
        </p:spPr>
        <p:txBody>
          <a:bodyPr wrap="square" rtlCol="0">
            <a:spAutoFit/>
          </a:bodyPr>
          <a:lstStyle/>
          <a:p>
            <a:pPr>
              <a:spcBef>
                <a:spcPts val="0"/>
              </a:spcBef>
            </a:pPr>
            <a:r>
              <a:rPr lang="en-GB" sz="1100" b="0" dirty="0">
                <a:solidFill>
                  <a:schemeClr val="tx1"/>
                </a:solidFill>
                <a:latin typeface="+mn-lt"/>
                <a:cs typeface="Arial" panose="020B0604020202020204" pitchFamily="34" charset="0"/>
              </a:rPr>
              <a:t>Tel: + 44 (0) 1865 208100     </a:t>
            </a:r>
          </a:p>
          <a:p>
            <a:pPr>
              <a:spcBef>
                <a:spcPts val="0"/>
              </a:spcBef>
            </a:pPr>
            <a:r>
              <a:rPr lang="en-GB" sz="1100" b="0" dirty="0">
                <a:solidFill>
                  <a:schemeClr val="tx1"/>
                </a:solidFill>
                <a:latin typeface="+mn-lt"/>
                <a:cs typeface="Arial" panose="020B0604020202020204" pitchFamily="34" charset="0"/>
              </a:rPr>
              <a:t>info@pickereurope.ac.uk     </a:t>
            </a:r>
          </a:p>
          <a:p>
            <a:pPr>
              <a:spcBef>
                <a:spcPts val="0"/>
              </a:spcBef>
            </a:pPr>
            <a:r>
              <a:rPr lang="en-GB" sz="1100" b="0" dirty="0">
                <a:solidFill>
                  <a:schemeClr val="tx1"/>
                </a:solidFill>
                <a:latin typeface="+mn-lt"/>
                <a:cs typeface="Arial" panose="020B0604020202020204" pitchFamily="34" charset="0"/>
              </a:rPr>
              <a:t>https://picker.org</a:t>
            </a:r>
          </a:p>
          <a:p>
            <a:endParaRPr lang="en-GB" dirty="0"/>
          </a:p>
        </p:txBody>
      </p:sp>
      <p:pic>
        <p:nvPicPr>
          <p:cNvPr id="9" name="Graphic 8">
            <a:extLst>
              <a:ext uri="{FF2B5EF4-FFF2-40B4-BE49-F238E27FC236}">
                <a16:creationId xmlns:a16="http://schemas.microsoft.com/office/drawing/2014/main" id="{D7F7DCAC-B2DB-31CD-2736-B290D9C9A3C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088083" y="-2251329"/>
            <a:ext cx="8092941" cy="8092941"/>
          </a:xfrm>
          <a:prstGeom prst="rect">
            <a:avLst/>
          </a:prstGeom>
        </p:spPr>
      </p:pic>
    </p:spTree>
    <p:extLst>
      <p:ext uri="{BB962C8B-B14F-4D97-AF65-F5344CB8AC3E}">
        <p14:creationId xmlns:p14="http://schemas.microsoft.com/office/powerpoint/2010/main" val="3792607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BA4F-B546-26C0-9D68-4340111C4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63CC90-FB36-25EA-4DEB-871638C29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823AFE-6986-8604-D73D-A3231FD5C5A2}"/>
              </a:ext>
            </a:extLst>
          </p:cNvPr>
          <p:cNvSpPr>
            <a:spLocks noGrp="1"/>
          </p:cNvSpPr>
          <p:nvPr>
            <p:ph type="dt" sz="half" idx="10"/>
          </p:nvPr>
        </p:nvSpPr>
        <p:spPr/>
        <p:txBody>
          <a:bodyPr/>
          <a:lstStyle/>
          <a:p>
            <a:fld id="{F1A6473C-226C-4B97-827A-F352EE106B80}" type="datetimeFigureOut">
              <a:rPr lang="en-GB" smtClean="0"/>
              <a:t>19/06/2025</a:t>
            </a:fld>
            <a:endParaRPr lang="en-GB" dirty="0"/>
          </a:p>
        </p:txBody>
      </p:sp>
      <p:sp>
        <p:nvSpPr>
          <p:cNvPr id="5" name="Footer Placeholder 4">
            <a:extLst>
              <a:ext uri="{FF2B5EF4-FFF2-40B4-BE49-F238E27FC236}">
                <a16:creationId xmlns:a16="http://schemas.microsoft.com/office/drawing/2014/main" id="{2C683B82-4884-AD9B-B075-88CD589714D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5ACFFE2-ED8B-AA55-5034-4C5588A8FF6E}"/>
              </a:ext>
            </a:extLst>
          </p:cNvPr>
          <p:cNvSpPr>
            <a:spLocks noGrp="1"/>
          </p:cNvSpPr>
          <p:nvPr>
            <p:ph type="sldNum" sz="quarter" idx="12"/>
          </p:nvPr>
        </p:nvSpPr>
        <p:spPr/>
        <p:txBody>
          <a:bodyPr/>
          <a:lstStyle/>
          <a:p>
            <a:fld id="{DC0B0944-E088-4AFD-BF1C-7F6ED3CBA2AD}" type="slidenum">
              <a:rPr lang="en-GB" smtClean="0"/>
              <a:t>‹#›</a:t>
            </a:fld>
            <a:endParaRPr lang="en-GB" dirty="0"/>
          </a:p>
        </p:txBody>
      </p:sp>
      <p:pic>
        <p:nvPicPr>
          <p:cNvPr id="7" name="Graphic 6">
            <a:extLst>
              <a:ext uri="{FF2B5EF4-FFF2-40B4-BE49-F238E27FC236}">
                <a16:creationId xmlns:a16="http://schemas.microsoft.com/office/drawing/2014/main" id="{BE4110A8-0D24-AB18-5991-78C5E2827C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40837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821F-35AB-93AF-44CC-B22DB9651A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C13410-BF66-42B1-CD29-148A942606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4FB0D9-ED2A-CBEC-598E-BD26D7E7B4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E5EF35-5550-F3E9-A27D-FFC645FE436B}"/>
              </a:ext>
            </a:extLst>
          </p:cNvPr>
          <p:cNvSpPr>
            <a:spLocks noGrp="1"/>
          </p:cNvSpPr>
          <p:nvPr>
            <p:ph type="dt" sz="half" idx="10"/>
          </p:nvPr>
        </p:nvSpPr>
        <p:spPr/>
        <p:txBody>
          <a:bodyPr/>
          <a:lstStyle/>
          <a:p>
            <a:fld id="{F1A6473C-226C-4B97-827A-F352EE106B80}" type="datetimeFigureOut">
              <a:rPr lang="en-GB" smtClean="0"/>
              <a:t>19/06/2025</a:t>
            </a:fld>
            <a:endParaRPr lang="en-GB" dirty="0"/>
          </a:p>
        </p:txBody>
      </p:sp>
      <p:sp>
        <p:nvSpPr>
          <p:cNvPr id="6" name="Footer Placeholder 5">
            <a:extLst>
              <a:ext uri="{FF2B5EF4-FFF2-40B4-BE49-F238E27FC236}">
                <a16:creationId xmlns:a16="http://schemas.microsoft.com/office/drawing/2014/main" id="{9BF50BD7-67A1-EF95-8E33-AB251817FD2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FDA2AC3-39F7-CABD-763A-D2B74709CA55}"/>
              </a:ext>
            </a:extLst>
          </p:cNvPr>
          <p:cNvSpPr>
            <a:spLocks noGrp="1"/>
          </p:cNvSpPr>
          <p:nvPr>
            <p:ph type="sldNum" sz="quarter" idx="12"/>
          </p:nvPr>
        </p:nvSpPr>
        <p:spPr/>
        <p:txBody>
          <a:bodyPr/>
          <a:lstStyle/>
          <a:p>
            <a:fld id="{DC0B0944-E088-4AFD-BF1C-7F6ED3CBA2AD}" type="slidenum">
              <a:rPr lang="en-GB" smtClean="0"/>
              <a:t>‹#›</a:t>
            </a:fld>
            <a:endParaRPr lang="en-GB" dirty="0"/>
          </a:p>
        </p:txBody>
      </p:sp>
      <p:pic>
        <p:nvPicPr>
          <p:cNvPr id="8" name="Graphic 7">
            <a:extLst>
              <a:ext uri="{FF2B5EF4-FFF2-40B4-BE49-F238E27FC236}">
                <a16:creationId xmlns:a16="http://schemas.microsoft.com/office/drawing/2014/main" id="{8AC6123A-73DD-BA6E-70EB-F50AE7284D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182795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CB6C-6BFE-2E53-8C7B-89A1277465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4D8355-0AD1-A8CA-5C5E-2E174B4D4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657CFF-59BC-5FB4-2D2B-3469DE7F76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3EB017-780A-5D22-4AEB-372BF377F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EDB76-769B-9551-E16A-A525035208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CF82EC-C427-4E64-CABF-AA31127FFBA0}"/>
              </a:ext>
            </a:extLst>
          </p:cNvPr>
          <p:cNvSpPr>
            <a:spLocks noGrp="1"/>
          </p:cNvSpPr>
          <p:nvPr>
            <p:ph type="dt" sz="half" idx="10"/>
          </p:nvPr>
        </p:nvSpPr>
        <p:spPr/>
        <p:txBody>
          <a:bodyPr/>
          <a:lstStyle/>
          <a:p>
            <a:fld id="{F1A6473C-226C-4B97-827A-F352EE106B80}" type="datetimeFigureOut">
              <a:rPr lang="en-GB" smtClean="0"/>
              <a:t>19/06/2025</a:t>
            </a:fld>
            <a:endParaRPr lang="en-GB" dirty="0"/>
          </a:p>
        </p:txBody>
      </p:sp>
      <p:sp>
        <p:nvSpPr>
          <p:cNvPr id="8" name="Footer Placeholder 7">
            <a:extLst>
              <a:ext uri="{FF2B5EF4-FFF2-40B4-BE49-F238E27FC236}">
                <a16:creationId xmlns:a16="http://schemas.microsoft.com/office/drawing/2014/main" id="{2AA437BA-FA5A-9328-934C-2A014C30157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770B6C4-AFE0-2016-51B5-39D83A20473C}"/>
              </a:ext>
            </a:extLst>
          </p:cNvPr>
          <p:cNvSpPr>
            <a:spLocks noGrp="1"/>
          </p:cNvSpPr>
          <p:nvPr>
            <p:ph type="sldNum" sz="quarter" idx="12"/>
          </p:nvPr>
        </p:nvSpPr>
        <p:spPr/>
        <p:txBody>
          <a:bodyPr/>
          <a:lstStyle/>
          <a:p>
            <a:fld id="{DC0B0944-E088-4AFD-BF1C-7F6ED3CBA2AD}" type="slidenum">
              <a:rPr lang="en-GB" smtClean="0"/>
              <a:t>‹#›</a:t>
            </a:fld>
            <a:endParaRPr lang="en-GB" dirty="0"/>
          </a:p>
        </p:txBody>
      </p:sp>
      <p:pic>
        <p:nvPicPr>
          <p:cNvPr id="10" name="Graphic 9">
            <a:extLst>
              <a:ext uri="{FF2B5EF4-FFF2-40B4-BE49-F238E27FC236}">
                <a16:creationId xmlns:a16="http://schemas.microsoft.com/office/drawing/2014/main" id="{440B3454-A163-7EDA-E184-25FDFBE5BD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01598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E536-6363-912A-3DEE-229DC0A109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89D871-EC4A-15C5-77AD-B6C574A0B982}"/>
              </a:ext>
            </a:extLst>
          </p:cNvPr>
          <p:cNvSpPr>
            <a:spLocks noGrp="1"/>
          </p:cNvSpPr>
          <p:nvPr>
            <p:ph type="dt" sz="half" idx="10"/>
          </p:nvPr>
        </p:nvSpPr>
        <p:spPr/>
        <p:txBody>
          <a:bodyPr/>
          <a:lstStyle/>
          <a:p>
            <a:fld id="{F1A6473C-226C-4B97-827A-F352EE106B80}" type="datetimeFigureOut">
              <a:rPr lang="en-GB" smtClean="0"/>
              <a:t>19/06/2025</a:t>
            </a:fld>
            <a:endParaRPr lang="en-GB" dirty="0"/>
          </a:p>
        </p:txBody>
      </p:sp>
      <p:sp>
        <p:nvSpPr>
          <p:cNvPr id="4" name="Footer Placeholder 3">
            <a:extLst>
              <a:ext uri="{FF2B5EF4-FFF2-40B4-BE49-F238E27FC236}">
                <a16:creationId xmlns:a16="http://schemas.microsoft.com/office/drawing/2014/main" id="{5F19B8C4-CC6E-7A6A-0732-94FB3B53DF8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BD22726-D5F9-1A17-CEE0-BD51FE0C59FD}"/>
              </a:ext>
            </a:extLst>
          </p:cNvPr>
          <p:cNvSpPr>
            <a:spLocks noGrp="1"/>
          </p:cNvSpPr>
          <p:nvPr>
            <p:ph type="sldNum" sz="quarter" idx="12"/>
          </p:nvPr>
        </p:nvSpPr>
        <p:spPr/>
        <p:txBody>
          <a:bodyPr/>
          <a:lstStyle/>
          <a:p>
            <a:fld id="{DC0B0944-E088-4AFD-BF1C-7F6ED3CBA2AD}" type="slidenum">
              <a:rPr lang="en-GB" smtClean="0"/>
              <a:t>‹#›</a:t>
            </a:fld>
            <a:endParaRPr lang="en-GB" dirty="0"/>
          </a:p>
        </p:txBody>
      </p:sp>
      <p:pic>
        <p:nvPicPr>
          <p:cNvPr id="6" name="Graphic 5">
            <a:extLst>
              <a:ext uri="{FF2B5EF4-FFF2-40B4-BE49-F238E27FC236}">
                <a16:creationId xmlns:a16="http://schemas.microsoft.com/office/drawing/2014/main" id="{763F7A3C-A3C4-8DAF-BDA4-F7C9A7DB2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10439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CE2B7-5389-BCD9-BCF0-FE02FD4C251C}"/>
              </a:ext>
            </a:extLst>
          </p:cNvPr>
          <p:cNvSpPr>
            <a:spLocks noGrp="1"/>
          </p:cNvSpPr>
          <p:nvPr>
            <p:ph type="dt" sz="half" idx="10"/>
          </p:nvPr>
        </p:nvSpPr>
        <p:spPr/>
        <p:txBody>
          <a:bodyPr/>
          <a:lstStyle/>
          <a:p>
            <a:fld id="{F1A6473C-226C-4B97-827A-F352EE106B80}" type="datetimeFigureOut">
              <a:rPr lang="en-GB" smtClean="0"/>
              <a:t>19/06/2025</a:t>
            </a:fld>
            <a:endParaRPr lang="en-GB" dirty="0"/>
          </a:p>
        </p:txBody>
      </p:sp>
      <p:sp>
        <p:nvSpPr>
          <p:cNvPr id="3" name="Footer Placeholder 2">
            <a:extLst>
              <a:ext uri="{FF2B5EF4-FFF2-40B4-BE49-F238E27FC236}">
                <a16:creationId xmlns:a16="http://schemas.microsoft.com/office/drawing/2014/main" id="{18E801AF-A249-E47D-2624-99280C02967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31C12DC-E9BD-5073-2BB4-C9E102B7AACC}"/>
              </a:ext>
            </a:extLst>
          </p:cNvPr>
          <p:cNvSpPr>
            <a:spLocks noGrp="1"/>
          </p:cNvSpPr>
          <p:nvPr>
            <p:ph type="sldNum" sz="quarter" idx="12"/>
          </p:nvPr>
        </p:nvSpPr>
        <p:spPr/>
        <p:txBody>
          <a:bodyPr/>
          <a:lstStyle/>
          <a:p>
            <a:fld id="{DC0B0944-E088-4AFD-BF1C-7F6ED3CBA2AD}" type="slidenum">
              <a:rPr lang="en-GB" smtClean="0"/>
              <a:t>‹#›</a:t>
            </a:fld>
            <a:endParaRPr lang="en-GB" dirty="0"/>
          </a:p>
        </p:txBody>
      </p:sp>
      <p:pic>
        <p:nvPicPr>
          <p:cNvPr id="5" name="Graphic 4">
            <a:extLst>
              <a:ext uri="{FF2B5EF4-FFF2-40B4-BE49-F238E27FC236}">
                <a16:creationId xmlns:a16="http://schemas.microsoft.com/office/drawing/2014/main" id="{55B460B3-178E-3BD9-D26E-AE99D4D88E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344453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1227-E51E-5B69-D0AA-E67D15A0F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318A72-CE05-776F-8660-AF1071872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CF20AE-F15D-FDA1-4E06-22C0912E5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8F194-EA9D-28E0-7E34-E7C2DEAFF429}"/>
              </a:ext>
            </a:extLst>
          </p:cNvPr>
          <p:cNvSpPr>
            <a:spLocks noGrp="1"/>
          </p:cNvSpPr>
          <p:nvPr>
            <p:ph type="dt" sz="half" idx="10"/>
          </p:nvPr>
        </p:nvSpPr>
        <p:spPr/>
        <p:txBody>
          <a:bodyPr/>
          <a:lstStyle/>
          <a:p>
            <a:fld id="{F1A6473C-226C-4B97-827A-F352EE106B80}" type="datetimeFigureOut">
              <a:rPr lang="en-GB" smtClean="0"/>
              <a:t>19/06/2025</a:t>
            </a:fld>
            <a:endParaRPr lang="en-GB" dirty="0"/>
          </a:p>
        </p:txBody>
      </p:sp>
      <p:sp>
        <p:nvSpPr>
          <p:cNvPr id="6" name="Footer Placeholder 5">
            <a:extLst>
              <a:ext uri="{FF2B5EF4-FFF2-40B4-BE49-F238E27FC236}">
                <a16:creationId xmlns:a16="http://schemas.microsoft.com/office/drawing/2014/main" id="{5C36EDF8-A109-93B1-0089-7C9ED01F421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08D34B0-453D-6AFC-ADAA-2F7BB14D05CF}"/>
              </a:ext>
            </a:extLst>
          </p:cNvPr>
          <p:cNvSpPr>
            <a:spLocks noGrp="1"/>
          </p:cNvSpPr>
          <p:nvPr>
            <p:ph type="sldNum" sz="quarter" idx="12"/>
          </p:nvPr>
        </p:nvSpPr>
        <p:spPr/>
        <p:txBody>
          <a:bodyPr/>
          <a:lstStyle/>
          <a:p>
            <a:fld id="{DC0B0944-E088-4AFD-BF1C-7F6ED3CBA2AD}" type="slidenum">
              <a:rPr lang="en-GB" smtClean="0"/>
              <a:t>‹#›</a:t>
            </a:fld>
            <a:endParaRPr lang="en-GB" dirty="0"/>
          </a:p>
        </p:txBody>
      </p:sp>
    </p:spTree>
    <p:extLst>
      <p:ext uri="{BB962C8B-B14F-4D97-AF65-F5344CB8AC3E}">
        <p14:creationId xmlns:p14="http://schemas.microsoft.com/office/powerpoint/2010/main" val="121466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03A4-DA85-E227-8907-36A7AADB4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337D75-AA68-4C41-4FCA-85076E8D3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464A63A-74D5-2F70-93FE-840DF90C4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5E002-93B5-23CB-69C9-3625482BD355}"/>
              </a:ext>
            </a:extLst>
          </p:cNvPr>
          <p:cNvSpPr>
            <a:spLocks noGrp="1"/>
          </p:cNvSpPr>
          <p:nvPr>
            <p:ph type="dt" sz="half" idx="10"/>
          </p:nvPr>
        </p:nvSpPr>
        <p:spPr/>
        <p:txBody>
          <a:bodyPr/>
          <a:lstStyle/>
          <a:p>
            <a:fld id="{F1A6473C-226C-4B97-827A-F352EE106B80}" type="datetimeFigureOut">
              <a:rPr lang="en-GB" smtClean="0"/>
              <a:t>19/06/2025</a:t>
            </a:fld>
            <a:endParaRPr lang="en-GB" dirty="0"/>
          </a:p>
        </p:txBody>
      </p:sp>
      <p:sp>
        <p:nvSpPr>
          <p:cNvPr id="6" name="Footer Placeholder 5">
            <a:extLst>
              <a:ext uri="{FF2B5EF4-FFF2-40B4-BE49-F238E27FC236}">
                <a16:creationId xmlns:a16="http://schemas.microsoft.com/office/drawing/2014/main" id="{FF1B4016-724E-4600-9B6B-787BD703EC6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AF08CE6-EC4E-E131-C015-FC9904C2F1EC}"/>
              </a:ext>
            </a:extLst>
          </p:cNvPr>
          <p:cNvSpPr>
            <a:spLocks noGrp="1"/>
          </p:cNvSpPr>
          <p:nvPr>
            <p:ph type="sldNum" sz="quarter" idx="12"/>
          </p:nvPr>
        </p:nvSpPr>
        <p:spPr/>
        <p:txBody>
          <a:bodyPr/>
          <a:lstStyle/>
          <a:p>
            <a:fld id="{DC0B0944-E088-4AFD-BF1C-7F6ED3CBA2AD}" type="slidenum">
              <a:rPr lang="en-GB" smtClean="0"/>
              <a:t>‹#›</a:t>
            </a:fld>
            <a:endParaRPr lang="en-GB" dirty="0"/>
          </a:p>
        </p:txBody>
      </p:sp>
    </p:spTree>
    <p:extLst>
      <p:ext uri="{BB962C8B-B14F-4D97-AF65-F5344CB8AC3E}">
        <p14:creationId xmlns:p14="http://schemas.microsoft.com/office/powerpoint/2010/main" val="353521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19C1C-33C6-C934-CF32-F45DF24D7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D43BF52-9D06-886D-B8D4-1E9F6170F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9466E11-F741-66FB-5736-11B3B367F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defRPr>
            </a:lvl1pPr>
          </a:lstStyle>
          <a:p>
            <a:fld id="{F1A6473C-226C-4B97-827A-F352EE106B80}" type="datetimeFigureOut">
              <a:rPr lang="en-GB" smtClean="0"/>
              <a:pPr/>
              <a:t>19/06/2025</a:t>
            </a:fld>
            <a:endParaRPr lang="en-GB" dirty="0"/>
          </a:p>
        </p:txBody>
      </p:sp>
      <p:sp>
        <p:nvSpPr>
          <p:cNvPr id="5" name="Footer Placeholder 4">
            <a:extLst>
              <a:ext uri="{FF2B5EF4-FFF2-40B4-BE49-F238E27FC236}">
                <a16:creationId xmlns:a16="http://schemas.microsoft.com/office/drawing/2014/main" id="{168110CA-1016-E4C8-12D4-723DB64A5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B7DAFE49-D71F-542A-5D0B-A6B6625DB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defRPr>
            </a:lvl1pPr>
          </a:lstStyle>
          <a:p>
            <a:fld id="{DC0B0944-E088-4AFD-BF1C-7F6ED3CBA2AD}" type="slidenum">
              <a:rPr lang="en-GB" smtClean="0"/>
              <a:pPr/>
              <a:t>‹#›</a:t>
            </a:fld>
            <a:endParaRPr lang="en-GB" dirty="0"/>
          </a:p>
        </p:txBody>
      </p:sp>
      <p:pic>
        <p:nvPicPr>
          <p:cNvPr id="7" name="Picture 6" descr="A close-up of a logo&#10;&#10;Description automatically generated">
            <a:extLst>
              <a:ext uri="{FF2B5EF4-FFF2-40B4-BE49-F238E27FC236}">
                <a16:creationId xmlns:a16="http://schemas.microsoft.com/office/drawing/2014/main" id="{E616AFF8-F2ED-BD77-3E2F-60B9745D51F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907575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1"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A38D6-603E-E8A1-78B0-FA02925F96FB}"/>
              </a:ext>
            </a:extLst>
          </p:cNvPr>
          <p:cNvSpPr>
            <a:spLocks noGrp="1"/>
          </p:cNvSpPr>
          <p:nvPr>
            <p:ph type="title"/>
          </p:nvPr>
        </p:nvSpPr>
        <p:spPr>
          <a:xfrm>
            <a:off x="517526" y="489480"/>
            <a:ext cx="5578474" cy="461665"/>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D6278CD-77F1-C0DD-6C58-7A8C69A174D1}"/>
              </a:ext>
            </a:extLst>
          </p:cNvPr>
          <p:cNvSpPr>
            <a:spLocks noGrp="1"/>
          </p:cNvSpPr>
          <p:nvPr>
            <p:ph type="body" idx="1"/>
          </p:nvPr>
        </p:nvSpPr>
        <p:spPr>
          <a:xfrm>
            <a:off x="516834" y="1276684"/>
            <a:ext cx="11156054" cy="45752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descr="A close-up of a logo&#10;&#10;Description automatically generated">
            <a:extLst>
              <a:ext uri="{FF2B5EF4-FFF2-40B4-BE49-F238E27FC236}">
                <a16:creationId xmlns:a16="http://schemas.microsoft.com/office/drawing/2014/main" id="{EA136DF0-7DC1-EC21-9747-E184ACBA819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22741404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sldNum="0" hdr="0" ftr="0" dt="0"/>
  <p:txStyles>
    <p:title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p:titleStyle>
    <p:body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00C4FF"/>
          </p15:clr>
        </p15:guide>
        <p15:guide id="2" pos="7680">
          <p15:clr>
            <a:srgbClr val="00C4FF"/>
          </p15:clr>
        </p15:guide>
        <p15:guide id="3" pos="326">
          <p15:clr>
            <a:srgbClr val="00C4FF"/>
          </p15:clr>
        </p15:guide>
        <p15:guide id="4" pos="7353">
          <p15:clr>
            <a:srgbClr val="00C4FF"/>
          </p15:clr>
        </p15:guide>
        <p15:guide id="5" orient="horz">
          <p15:clr>
            <a:srgbClr val="00C4FF"/>
          </p15:clr>
        </p15:guide>
        <p15:guide id="6" orient="horz" pos="4320">
          <p15:clr>
            <a:srgbClr val="00C4FF"/>
          </p15:clr>
        </p15:guide>
        <p15:guide id="7" orient="horz" pos="303">
          <p15:clr>
            <a:srgbClr val="00C4FF"/>
          </p15:clr>
        </p15:guide>
        <p15:guide id="8" orient="horz" pos="4016">
          <p15:clr>
            <a:srgbClr val="00C4FF"/>
          </p15:clr>
        </p15:guide>
        <p15:guide id="14" orient="horz" pos="3680">
          <p15:clr>
            <a:srgbClr val="00C4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digital.nhs.uk/binaries/content/assets/website-assets/services/ods/integrated-care-boards/ods-change-summary-icb-22-23---yr1-renam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46.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4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42.xml"/><Relationship Id="rId5" Type="http://schemas.openxmlformats.org/officeDocument/2006/relationships/slide" Target="slide8.xml"/><Relationship Id="rId10" Type="http://schemas.openxmlformats.org/officeDocument/2006/relationships/slide" Target="slide37.xml"/><Relationship Id="rId4" Type="http://schemas.openxmlformats.org/officeDocument/2006/relationships/slide" Target="slide5.xml"/><Relationship Id="rId9" Type="http://schemas.openxmlformats.org/officeDocument/2006/relationships/slide" Target="slide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hyperlink" Target="https://nhssurveys.org/survey-instructions/publicising-survey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nhssurveys.org/surveys/survey/01-children-patient-experience/year/202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nhssurveys.org/surveys/survey/01-children-patient-experience/year/2024/"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hyperlink" Target="https://nhssurveys.org/surveys/survey/01-children-patient-experience/year/2024/" TargetMode="External"/><Relationship Id="rId2" Type="http://schemas.openxmlformats.org/officeDocument/2006/relationships/notesSlide" Target="../notesSlides/notesSlide31.xml"/><Relationship Id="rId1" Type="http://schemas.openxmlformats.org/officeDocument/2006/relationships/slideLayout" Target="../slideLayouts/slideLayout26.xml"/><Relationship Id="rId6" Type="http://schemas.openxmlformats.org/officeDocument/2006/relationships/image" Target="../media/image54.png"/><Relationship Id="rId5" Type="http://schemas.openxmlformats.org/officeDocument/2006/relationships/image" Target="../media/image52.sv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nhssurveys.org/surveys/survey/01-children-patient-experience/year/2024/" TargetMode="External"/><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8" Type="http://schemas.openxmlformats.org/officeDocument/2006/relationships/hyperlink" Target="https://nhssurveys.org/survey-instructions/ethical-issues-ethics-committees-and-research-governance/" TargetMode="External"/><Relationship Id="rId13" Type="http://schemas.openxmlformats.org/officeDocument/2006/relationships/hyperlink" Target="https://nhssurveys.org/survey-instructions/entering-and-submitting-final-data/" TargetMode="External"/><Relationship Id="rId3" Type="http://schemas.openxmlformats.org/officeDocument/2006/relationships/hyperlink" Target="http://www.nhssurveys.org/usefullinks" TargetMode="External"/><Relationship Id="rId7" Type="http://schemas.openxmlformats.org/officeDocument/2006/relationships/hyperlink" Target="https://nhssurveys.org/survey-instructions/data-protection-and-confidentiality/" TargetMode="External"/><Relationship Id="rId12" Type="http://schemas.openxmlformats.org/officeDocument/2006/relationships/hyperlink" Target="https://nhssurveys.org/survey-instructions/submitting-samples/" TargetMode="External"/><Relationship Id="rId17" Type="http://schemas.openxmlformats.org/officeDocument/2006/relationships/hyperlink" Target="https://nhssurveys.org/survey-instructions/universal-glossary/" TargetMode="External"/><Relationship Id="rId2" Type="http://schemas.openxmlformats.org/officeDocument/2006/relationships/notesSlide" Target="../notesSlides/notesSlide33.xml"/><Relationship Id="rId16" Type="http://schemas.openxmlformats.org/officeDocument/2006/relationships/hyperlink" Target="https://nhssurveys.org/survey-instructions/updated-trust-level-benchmark-reports/" TargetMode="External"/><Relationship Id="rId1" Type="http://schemas.openxmlformats.org/officeDocument/2006/relationships/slideLayout" Target="../slideLayouts/slideLayout26.xml"/><Relationship Id="rId6" Type="http://schemas.openxmlformats.org/officeDocument/2006/relationships/hyperlink" Target="https://nhssurveys.org/survey-instructions/setting-up-a-project-team/" TargetMode="External"/><Relationship Id="rId11" Type="http://schemas.openxmlformats.org/officeDocument/2006/relationships/hyperlink" Target="https://nhssurveys.org/survey-instructions/implementing-the-survey-the-practicalities/" TargetMode="External"/><Relationship Id="rId5" Type="http://schemas.openxmlformats.org/officeDocument/2006/relationships/hyperlink" Target="https://nhssurveys.org/survey-instructions/patient-feedback-and-the-nhs-constitution/" TargetMode="External"/><Relationship Id="rId15" Type="http://schemas.openxmlformats.org/officeDocument/2006/relationships/hyperlink" Target="https://nhssurveys.org/survey-instructions/reporting-results/" TargetMode="External"/><Relationship Id="rId10" Type="http://schemas.openxmlformats.org/officeDocument/2006/relationships/hyperlink" Target="https://nhssurveys.org/survey-instructions/publicising-surveys/" TargetMode="External"/><Relationship Id="rId4" Type="http://schemas.openxmlformats.org/officeDocument/2006/relationships/image" Target="../media/image55.png"/><Relationship Id="rId9" Type="http://schemas.openxmlformats.org/officeDocument/2006/relationships/hyperlink" Target="https://nhssurveys.org/survey-instructions/collecting-data-from-non-english-speaking-populations/" TargetMode="External"/><Relationship Id="rId14" Type="http://schemas.openxmlformats.org/officeDocument/2006/relationships/hyperlink" Target="https://nhssurveys.org/survey-instructions/making-sense-of-the-data/"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BB24-93D2-C438-E19C-AB07BF106591}"/>
              </a:ext>
            </a:extLst>
          </p:cNvPr>
          <p:cNvSpPr>
            <a:spLocks noGrp="1"/>
          </p:cNvSpPr>
          <p:nvPr>
            <p:ph type="ctrTitle"/>
          </p:nvPr>
        </p:nvSpPr>
        <p:spPr/>
        <p:txBody>
          <a:bodyPr/>
          <a:lstStyle/>
          <a:p>
            <a:r>
              <a:rPr lang="en-GB" sz="3000" dirty="0">
                <a:solidFill>
                  <a:srgbClr val="007B4E"/>
                </a:solidFill>
                <a:latin typeface="Arial" panose="020B0604020202020204" pitchFamily="34" charset="0"/>
                <a:cs typeface="Arial" panose="020B0604020202020204" pitchFamily="34" charset="0"/>
              </a:rPr>
              <a:t>2025 Community Mental Health Survey</a:t>
            </a:r>
            <a:br>
              <a:rPr lang="en-GB" sz="3000" dirty="0">
                <a:solidFill>
                  <a:srgbClr val="007B4E"/>
                </a:solidFill>
                <a:latin typeface="Arial" panose="020B0604020202020204" pitchFamily="34" charset="0"/>
                <a:cs typeface="Arial" panose="020B0604020202020204" pitchFamily="34" charset="0"/>
              </a:rPr>
            </a:br>
            <a:r>
              <a:rPr lang="en-GB" sz="3000" dirty="0">
                <a:solidFill>
                  <a:srgbClr val="007B4E"/>
                </a:solidFill>
                <a:latin typeface="Arial" panose="020B0604020202020204" pitchFamily="34" charset="0"/>
                <a:cs typeface="Arial" panose="020B0604020202020204" pitchFamily="34" charset="0"/>
              </a:rPr>
              <a:t>Trust Webinar 2</a:t>
            </a:r>
            <a:endParaRPr lang="en-GB" dirty="0"/>
          </a:p>
        </p:txBody>
      </p:sp>
      <p:sp>
        <p:nvSpPr>
          <p:cNvPr id="3" name="Subtitle 2">
            <a:extLst>
              <a:ext uri="{FF2B5EF4-FFF2-40B4-BE49-F238E27FC236}">
                <a16:creationId xmlns:a16="http://schemas.microsoft.com/office/drawing/2014/main" id="{EFBF0668-86EE-3F14-D6D7-1BB1768D4EAD}"/>
              </a:ext>
            </a:extLst>
          </p:cNvPr>
          <p:cNvSpPr>
            <a:spLocks noGrp="1"/>
          </p:cNvSpPr>
          <p:nvPr>
            <p:ph type="subTitle" idx="1"/>
          </p:nvPr>
        </p:nvSpPr>
        <p:spPr>
          <a:xfrm>
            <a:off x="517526" y="2067392"/>
            <a:ext cx="5578474" cy="779802"/>
          </a:xfrm>
        </p:spPr>
        <p:txBody>
          <a:bodyPr/>
          <a:lstStyle/>
          <a:p>
            <a:r>
              <a:rPr kumimoji="0" lang="en-GB" sz="1800" b="0" i="0" u="none" strike="noStrike" kern="1200" cap="none" spc="0" normalizeH="0" baseline="0" noProof="0" dirty="0">
                <a:ln>
                  <a:noFill/>
                </a:ln>
                <a:solidFill>
                  <a:srgbClr val="4A4A49"/>
                </a:solidFill>
                <a:effectLst/>
                <a:uLnTx/>
                <a:uFillTx/>
                <a:latin typeface="Arial" panose="020B0604020202020204" pitchFamily="34" charset="0"/>
                <a:cs typeface="Arial" panose="020B0604020202020204" pitchFamily="34" charset="0"/>
              </a:rPr>
              <a:t>19</a:t>
            </a:r>
            <a:r>
              <a:rPr kumimoji="0" lang="en-GB" sz="1800" b="0" i="0" u="none" strike="noStrike" kern="1200" cap="none" spc="0" normalizeH="0" baseline="30000" noProof="0" dirty="0">
                <a:ln>
                  <a:noFill/>
                </a:ln>
                <a:solidFill>
                  <a:srgbClr val="4A4A49"/>
                </a:solidFill>
                <a:effectLst/>
                <a:uLnTx/>
                <a:uFillTx/>
                <a:latin typeface="Arial" panose="020B0604020202020204" pitchFamily="34" charset="0"/>
                <a:cs typeface="Arial" panose="020B0604020202020204" pitchFamily="34" charset="0"/>
              </a:rPr>
              <a:t>th</a:t>
            </a:r>
            <a:r>
              <a:rPr kumimoji="0" lang="en-GB" sz="1800" b="0" i="0" u="none" strike="noStrike" kern="1200" cap="none" spc="0" normalizeH="0" baseline="0" noProof="0" dirty="0">
                <a:ln>
                  <a:noFill/>
                </a:ln>
                <a:solidFill>
                  <a:srgbClr val="4A4A49"/>
                </a:solidFill>
                <a:effectLst/>
                <a:uLnTx/>
                <a:uFillTx/>
                <a:latin typeface="Arial" panose="020B0604020202020204" pitchFamily="34" charset="0"/>
                <a:cs typeface="Arial" panose="020B0604020202020204" pitchFamily="34" charset="0"/>
              </a:rPr>
              <a:t> June 2025</a:t>
            </a:r>
          </a:p>
          <a:p>
            <a:endParaRPr lang="en-GB" dirty="0"/>
          </a:p>
        </p:txBody>
      </p:sp>
    </p:spTree>
    <p:extLst>
      <p:ext uri="{BB962C8B-B14F-4D97-AF65-F5344CB8AC3E}">
        <p14:creationId xmlns:p14="http://schemas.microsoft.com/office/powerpoint/2010/main" val="347365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EC87-4DCE-329B-C12D-C5162C36B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20C7C7-22E6-3239-B143-E2B780D18E37}"/>
              </a:ext>
            </a:extLst>
          </p:cNvPr>
          <p:cNvSpPr>
            <a:spLocks noGrp="1"/>
          </p:cNvSpPr>
          <p:nvPr>
            <p:ph type="title"/>
          </p:nvPr>
        </p:nvSpPr>
        <p:spPr>
          <a:xfrm>
            <a:off x="555866" y="209930"/>
            <a:ext cx="10515600" cy="1325563"/>
          </a:xfrm>
        </p:spPr>
        <p:txBody>
          <a:bodyPr>
            <a:normAutofit/>
          </a:bodyPr>
          <a:lstStyle/>
          <a:p>
            <a:r>
              <a:rPr lang="en-GB" sz="3000" dirty="0">
                <a:solidFill>
                  <a:srgbClr val="007B4E"/>
                </a:solidFill>
                <a:latin typeface="Arial" panose="020B0604020202020204" pitchFamily="34" charset="0"/>
                <a:cs typeface="Arial" panose="020B0604020202020204" pitchFamily="34" charset="0"/>
              </a:rPr>
              <a:t>Check sample prior to submission: continued</a:t>
            </a:r>
            <a:endParaRPr lang="en-US" sz="3000" dirty="0">
              <a:solidFill>
                <a:srgbClr val="007B4E"/>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601209C-7023-212B-1A19-8AF3A66EB49F}"/>
              </a:ext>
            </a:extLst>
          </p:cNvPr>
          <p:cNvSpPr>
            <a:spLocks noGrp="1"/>
          </p:cNvSpPr>
          <p:nvPr>
            <p:ph idx="1"/>
          </p:nvPr>
        </p:nvSpPr>
        <p:spPr>
          <a:xfrm>
            <a:off x="838200" y="1358784"/>
            <a:ext cx="9241221" cy="4486169"/>
          </a:xfrm>
        </p:spPr>
        <p:txBody>
          <a:bodyPr lIns="91440" tIns="45720" rIns="91440" bIns="45720" anchor="t">
            <a:normAutofit/>
          </a:bodyPr>
          <a:lstStyle/>
          <a:p>
            <a:pPr marL="180975" indent="0">
              <a:buClr>
                <a:srgbClr val="00B050"/>
              </a:buClr>
              <a:buNone/>
            </a:pPr>
            <a:endParaRPr lang="en-GB" sz="1600" dirty="0">
              <a:latin typeface="Arial" panose="020B0604020202020204" pitchFamily="34" charset="0"/>
              <a:cs typeface="Arial" panose="020B0604020202020204" pitchFamily="34" charset="0"/>
            </a:endParaRPr>
          </a:p>
          <a:p>
            <a:pPr marL="180975" indent="0">
              <a:buClr>
                <a:srgbClr val="00B050"/>
              </a:buClr>
              <a:buNone/>
            </a:pPr>
            <a:r>
              <a:rPr lang="en-GB" sz="1600" dirty="0">
                <a:latin typeface="Arial" panose="020B0604020202020204" pitchFamily="34" charset="0"/>
                <a:cs typeface="Arial" panose="020B0604020202020204" pitchFamily="34" charset="0"/>
              </a:rPr>
              <a:t>.</a:t>
            </a:r>
          </a:p>
        </p:txBody>
      </p:sp>
      <p:sp>
        <p:nvSpPr>
          <p:cNvPr id="6" name="Content Placeholder 6">
            <a:extLst>
              <a:ext uri="{FF2B5EF4-FFF2-40B4-BE49-F238E27FC236}">
                <a16:creationId xmlns:a16="http://schemas.microsoft.com/office/drawing/2014/main" id="{5AFDFB32-DDB9-A008-AF0E-9E0F5DA211D6}"/>
              </a:ext>
            </a:extLst>
          </p:cNvPr>
          <p:cNvSpPr txBox="1">
            <a:spLocks/>
          </p:cNvSpPr>
          <p:nvPr/>
        </p:nvSpPr>
        <p:spPr>
          <a:xfrm>
            <a:off x="555866" y="1313127"/>
            <a:ext cx="11331334" cy="5334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SzPct val="140000"/>
              <a:buFont typeface="Arial" panose="020B0604020202020204" pitchFamily="34" charset="0"/>
              <a:buNone/>
            </a:pPr>
            <a:r>
              <a:rPr lang="en-GB" sz="1600" dirty="0">
                <a:solidFill>
                  <a:srgbClr val="4D4D4D"/>
                </a:solidFill>
                <a:latin typeface="Arial" panose="020B0604020202020204" pitchFamily="34" charset="0"/>
                <a:cs typeface="Arial" panose="020B0604020202020204" pitchFamily="34" charset="0"/>
              </a:rPr>
              <a:t>Examples of checks you should do before submitting your sample:</a:t>
            </a:r>
          </a:p>
          <a:p>
            <a:pPr marL="474662" indent="-28575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Ensure there is no incomplete address data –  all records should have enough postal information to ensure the letter would be successfully delivered, and ensure valid correct postcodes are included when available.</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Check all codes provided in your sample are valid. </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Make sure local and DBS checks are undertaken by the trust:</a:t>
            </a:r>
          </a:p>
          <a:p>
            <a:pPr marL="989012" lvl="1"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Local checks must be conducted by the trust before mailing one and should be conducted for mailing two and three. If your contractor is able to run DBS checks for you, local checks are optional before mailing two and three. </a:t>
            </a:r>
          </a:p>
          <a:p>
            <a:pPr marL="989012" lvl="1"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DBS checks are required before the first mailing, and recommended before mailings two and three. </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Check Sub – ICB code is correct and matches </a:t>
            </a:r>
            <a:r>
              <a:rPr lang="en-GB" sz="1600" dirty="0">
                <a:solidFill>
                  <a:srgbClr val="4D4D4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ODS document</a:t>
            </a:r>
            <a:r>
              <a:rPr lang="en-GB" sz="1600" dirty="0">
                <a:solidFill>
                  <a:srgbClr val="4D4D4D"/>
                </a:solidFill>
                <a:latin typeface="Arial" panose="020B0604020202020204" pitchFamily="34" charset="0"/>
                <a:cs typeface="Arial" panose="020B0604020202020204" pitchFamily="34" charset="0"/>
              </a:rPr>
              <a:t> (as updated in July 2022).</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Check the mobile phone number is correct – no landline numbers are included; check there are 11 digits in each number.</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Be aware of system migrations, as they can lead to downtime which can delay drawing your sample or introduce significant shifts in the demographic proportions compared to the previous survey year. </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Make sure you have randomly sampled.</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Check there are no filters on columns before drawing the sample.</a:t>
            </a:r>
          </a:p>
          <a:p>
            <a:pPr marL="444500" indent="-255588">
              <a:lnSpc>
                <a:spcPct val="100000"/>
              </a:lnSpc>
              <a:spcBef>
                <a:spcPts val="300"/>
              </a:spcBef>
              <a:spcAft>
                <a:spcPts val="300"/>
              </a:spcAft>
              <a:buClr>
                <a:srgbClr val="007B4E"/>
              </a:buClr>
              <a:buSzPct val="100000"/>
              <a:buFont typeface="Wingdings" panose="05000000000000000000" pitchFamily="2" charset="2"/>
              <a:buChar char="ü"/>
            </a:pPr>
            <a:endParaRPr lang="en-GB" sz="14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03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172" y="183212"/>
            <a:ext cx="10515600" cy="1325563"/>
          </a:xfrm>
        </p:spPr>
        <p:txBody>
          <a:bodyPr>
            <a:normAutofit/>
          </a:bodyPr>
          <a:lstStyle/>
          <a:p>
            <a:r>
              <a:rPr lang="en-US" sz="3000" dirty="0">
                <a:solidFill>
                  <a:srgbClr val="007B4E"/>
                </a:solidFill>
                <a:latin typeface="Arial" panose="020B0604020202020204" pitchFamily="34" charset="0"/>
                <a:cs typeface="Arial" panose="020B0604020202020204" pitchFamily="34" charset="0"/>
              </a:rPr>
              <a:t>Sample </a:t>
            </a:r>
            <a:r>
              <a:rPr lang="en-US" sz="3000" dirty="0">
                <a:solidFill>
                  <a:srgbClr val="007B4E"/>
                </a:solidFill>
                <a:cs typeface="Arial" panose="020B0604020202020204" pitchFamily="34" charset="0"/>
              </a:rPr>
              <a:t>d</a:t>
            </a:r>
            <a:r>
              <a:rPr lang="en-US" sz="3000" dirty="0">
                <a:solidFill>
                  <a:srgbClr val="007B4E"/>
                </a:solidFill>
                <a:latin typeface="Arial" panose="020B0604020202020204" pitchFamily="34" charset="0"/>
                <a:cs typeface="Arial" panose="020B0604020202020204" pitchFamily="34" charset="0"/>
              </a:rPr>
              <a:t>eclaration form</a:t>
            </a:r>
          </a:p>
        </p:txBody>
      </p:sp>
      <p:sp>
        <p:nvSpPr>
          <p:cNvPr id="3" name="Content Placeholder 6">
            <a:extLst>
              <a:ext uri="{FF2B5EF4-FFF2-40B4-BE49-F238E27FC236}">
                <a16:creationId xmlns:a16="http://schemas.microsoft.com/office/drawing/2014/main" id="{00BD36AA-15AA-FFE9-1DB1-BEE431D6AEEF}"/>
              </a:ext>
            </a:extLst>
          </p:cNvPr>
          <p:cNvSpPr txBox="1">
            <a:spLocks/>
          </p:cNvSpPr>
          <p:nvPr/>
        </p:nvSpPr>
        <p:spPr>
          <a:xfrm>
            <a:off x="563172" y="1384130"/>
            <a:ext cx="11202742" cy="493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SzPct val="140000"/>
              <a:buFont typeface="Arial" panose="020B0604020202020204" pitchFamily="34" charset="0"/>
              <a:buNone/>
            </a:pPr>
            <a:r>
              <a:rPr lang="en-GB" sz="1600" dirty="0">
                <a:solidFill>
                  <a:srgbClr val="4D4D4D"/>
                </a:solidFill>
                <a:latin typeface="Arial" panose="020B0604020202020204" pitchFamily="34" charset="0"/>
                <a:cs typeface="Arial" panose="020B0604020202020204" pitchFamily="34" charset="0"/>
              </a:rPr>
              <a:t>Completing the Sample Declaration Form can help avoid errors. Avoiding errors will ensure your questionnaires can be mailed out earlier and your data will be usable in this year’s survey. This includes:</a:t>
            </a:r>
          </a:p>
          <a:p>
            <a:pPr marL="173038" indent="-273050">
              <a:lnSpc>
                <a:spcPct val="100000"/>
              </a:lnSpc>
              <a:spcBef>
                <a:spcPts val="600"/>
              </a:spcBef>
              <a:buClr>
                <a:srgbClr val="007B4E"/>
              </a:buClr>
              <a:buSzPct val="100000"/>
              <a:buFont typeface="Courier New" panose="02070309020205020404" pitchFamily="49" charset="0"/>
              <a:buChar char="o"/>
            </a:pPr>
            <a:r>
              <a:rPr lang="en-GB" sz="1600" dirty="0">
                <a:solidFill>
                  <a:srgbClr val="4D4D4D"/>
                </a:solidFill>
                <a:latin typeface="Arial" panose="020B0604020202020204" pitchFamily="34" charset="0"/>
                <a:cs typeface="Arial" panose="020B0604020202020204" pitchFamily="34" charset="0"/>
              </a:rPr>
              <a:t>Sample Figures.</a:t>
            </a:r>
          </a:p>
          <a:p>
            <a:pPr marL="173038" indent="-273050">
              <a:lnSpc>
                <a:spcPct val="100000"/>
              </a:lnSpc>
              <a:spcBef>
                <a:spcPts val="600"/>
              </a:spcBef>
              <a:buClr>
                <a:srgbClr val="007B4E"/>
              </a:buClr>
              <a:buSzPct val="100000"/>
              <a:buFont typeface="Courier New" panose="02070309020205020404" pitchFamily="49" charset="0"/>
              <a:buChar char="o"/>
            </a:pPr>
            <a:r>
              <a:rPr lang="en-GB" sz="1600" dirty="0">
                <a:solidFill>
                  <a:srgbClr val="4D4D4D"/>
                </a:solidFill>
                <a:latin typeface="Arial" panose="020B0604020202020204" pitchFamily="34" charset="0"/>
                <a:cs typeface="Arial" panose="020B0604020202020204" pitchFamily="34" charset="0"/>
              </a:rPr>
              <a:t>Checklist (with list of Sub-ICB codes)</a:t>
            </a:r>
          </a:p>
          <a:p>
            <a:pPr marL="173038" indent="-273050">
              <a:lnSpc>
                <a:spcPct val="100000"/>
              </a:lnSpc>
              <a:spcBef>
                <a:spcPts val="600"/>
              </a:spcBef>
              <a:spcAft>
                <a:spcPts val="600"/>
              </a:spcAft>
              <a:buClr>
                <a:srgbClr val="007B4E"/>
              </a:buClr>
              <a:buSzPct val="100000"/>
              <a:buFont typeface="Courier New" panose="02070309020205020404" pitchFamily="49" charset="0"/>
              <a:buChar char="o"/>
            </a:pPr>
            <a:r>
              <a:rPr lang="en-GB" sz="1600" dirty="0">
                <a:solidFill>
                  <a:srgbClr val="4D4D4D"/>
                </a:solidFill>
                <a:latin typeface="Arial" panose="020B0604020202020204" pitchFamily="34" charset="0"/>
                <a:cs typeface="Arial" panose="020B0604020202020204" pitchFamily="34" charset="0"/>
              </a:rPr>
              <a:t>Declaration Agreement: to be signed by person drawing sample and Caldicott Guardian</a:t>
            </a:r>
          </a:p>
          <a:p>
            <a:pPr marL="0" indent="0">
              <a:lnSpc>
                <a:spcPct val="100000"/>
              </a:lnSpc>
              <a:spcBef>
                <a:spcPts val="600"/>
              </a:spcBef>
              <a:buSzPct val="140000"/>
              <a:buFont typeface="Arial" panose="020B0604020202020204" pitchFamily="34" charset="0"/>
              <a:buNone/>
            </a:pPr>
            <a:endParaRPr lang="en-GB" sz="2000" dirty="0">
              <a:latin typeface="Arial" panose="020B0604020202020204" pitchFamily="34" charset="0"/>
              <a:cs typeface="Arial" panose="020B0604020202020204" pitchFamily="34" charset="0"/>
            </a:endParaRPr>
          </a:p>
          <a:p>
            <a:pPr marL="0" indent="0">
              <a:lnSpc>
                <a:spcPct val="100000"/>
              </a:lnSpc>
              <a:spcBef>
                <a:spcPts val="600"/>
              </a:spcBef>
              <a:buSzPct val="140000"/>
              <a:buFont typeface="Arial" panose="020B0604020202020204" pitchFamily="34" charset="0"/>
              <a:buNone/>
            </a:pPr>
            <a:endParaRPr lang="en-GB" sz="2000" dirty="0">
              <a:latin typeface="Arial" panose="020B0604020202020204" pitchFamily="34" charset="0"/>
              <a:cs typeface="Arial" panose="020B0604020202020204" pitchFamily="34" charset="0"/>
            </a:endParaRPr>
          </a:p>
          <a:p>
            <a:pPr marL="0" indent="0">
              <a:lnSpc>
                <a:spcPct val="100000"/>
              </a:lnSpc>
              <a:spcBef>
                <a:spcPts val="600"/>
              </a:spcBef>
              <a:buSzPct val="140000"/>
              <a:buFont typeface="Arial" panose="020B0604020202020204" pitchFamily="34" charset="0"/>
              <a:buNone/>
            </a:pPr>
            <a:endParaRPr lang="en-GB" sz="2000" dirty="0">
              <a:latin typeface="Arial" panose="020B0604020202020204" pitchFamily="34" charset="0"/>
              <a:cs typeface="Arial" panose="020B0604020202020204" pitchFamily="34" charset="0"/>
            </a:endParaRPr>
          </a:p>
          <a:p>
            <a:pPr marL="0" indent="0">
              <a:lnSpc>
                <a:spcPct val="100000"/>
              </a:lnSpc>
              <a:spcBef>
                <a:spcPts val="600"/>
              </a:spcBef>
              <a:buSzPct val="140000"/>
              <a:buFont typeface="Arial" panose="020B0604020202020204" pitchFamily="34" charset="0"/>
              <a:buNone/>
            </a:pPr>
            <a:endParaRPr lang="en-GB" sz="2000" dirty="0">
              <a:latin typeface="Arial" panose="020B0604020202020204" pitchFamily="34" charset="0"/>
              <a:cs typeface="Arial" panose="020B0604020202020204" pitchFamily="34" charset="0"/>
            </a:endParaRPr>
          </a:p>
          <a:p>
            <a:pPr marL="0" indent="0">
              <a:lnSpc>
                <a:spcPct val="100000"/>
              </a:lnSpc>
              <a:spcBef>
                <a:spcPts val="600"/>
              </a:spcBef>
              <a:buSzPct val="140000"/>
              <a:buFont typeface="Arial" panose="020B0604020202020204" pitchFamily="34" charset="0"/>
              <a:buNone/>
            </a:pPr>
            <a:endParaRPr lang="en-GB" sz="900" dirty="0">
              <a:solidFill>
                <a:srgbClr val="007B4E"/>
              </a:solidFill>
              <a:latin typeface="Arial" panose="020B0604020202020204" pitchFamily="34" charset="0"/>
              <a:cs typeface="Arial" panose="020B0604020202020204" pitchFamily="34" charset="0"/>
            </a:endParaRPr>
          </a:p>
          <a:p>
            <a:pPr marL="0" indent="0">
              <a:lnSpc>
                <a:spcPct val="100000"/>
              </a:lnSpc>
              <a:spcBef>
                <a:spcPts val="600"/>
              </a:spcBef>
              <a:buSzPct val="140000"/>
              <a:buFont typeface="Arial" panose="020B0604020202020204" pitchFamily="34" charset="0"/>
              <a:buNone/>
            </a:pPr>
            <a:r>
              <a:rPr lang="en-GB" sz="1600" dirty="0">
                <a:solidFill>
                  <a:srgbClr val="007B4E"/>
                </a:solidFill>
                <a:latin typeface="Arial" panose="020B0604020202020204" pitchFamily="34" charset="0"/>
                <a:cs typeface="Arial" panose="020B0604020202020204" pitchFamily="34" charset="0"/>
              </a:rPr>
              <a:t>Submission</a:t>
            </a:r>
          </a:p>
          <a:p>
            <a:pPr marL="0" marR="0" lvl="0" indent="0" algn="l" defTabSz="914400" rtl="0" eaLnBrk="1" fontAlgn="auto" latinLnBrk="0" hangingPunct="1">
              <a:lnSpc>
                <a:spcPct val="100000"/>
              </a:lnSpc>
              <a:spcBef>
                <a:spcPts val="0"/>
              </a:spcBef>
              <a:spcAft>
                <a:spcPts val="600"/>
              </a:spcAft>
              <a:buClr>
                <a:srgbClr val="007B4E"/>
              </a:buClr>
              <a:buSzPct val="140000"/>
              <a:buFont typeface="Arial" panose="020B0604020202020204" pitchFamily="34" charset="0"/>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Sample declaration form to be submitted to your contractor (or the SCC if an in-house trust). </a:t>
            </a:r>
          </a:p>
          <a:p>
            <a:pPr marL="0" marR="0" lvl="0" indent="0" algn="l" defTabSz="914400" rtl="0" eaLnBrk="1" fontAlgn="auto" latinLnBrk="0" hangingPunct="1">
              <a:lnSpc>
                <a:spcPct val="100000"/>
              </a:lnSpc>
              <a:spcBef>
                <a:spcPts val="0"/>
              </a:spcBef>
              <a:spcAft>
                <a:spcPts val="600"/>
              </a:spcAft>
              <a:buClr>
                <a:srgbClr val="007B4E"/>
              </a:buClr>
              <a:buSzPct val="140000"/>
              <a:buFont typeface="Arial" panose="020B0604020202020204" pitchFamily="34" charset="0"/>
              <a:buNone/>
              <a:tabLst/>
              <a:defRPr/>
            </a:pPr>
            <a:r>
              <a:rPr kumimoji="0" lang="en-GB" sz="16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sym typeface="Wingdings" panose="05000000000000000000" pitchFamily="2" charset="2"/>
              </a:rPr>
              <a:t> Once the sample declaration form has been approved, please submit your sample safely via secure file transfer site.</a:t>
            </a:r>
            <a:endPar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0D8A3B69-D57A-9107-4AA1-34254586ABEB}"/>
              </a:ext>
            </a:extLst>
          </p:cNvPr>
          <p:cNvSpPr/>
          <p:nvPr/>
        </p:nvSpPr>
        <p:spPr>
          <a:xfrm>
            <a:off x="2438785" y="3393585"/>
            <a:ext cx="6994581" cy="1325563"/>
          </a:xfrm>
          <a:prstGeom prst="rect">
            <a:avLst/>
          </a:prstGeom>
          <a:noFill/>
          <a:ln>
            <a:solidFill>
              <a:srgbClr val="007B4E"/>
            </a:solidFill>
          </a:ln>
        </p:spPr>
        <p:style>
          <a:lnRef idx="2">
            <a:schemeClr val="accent1"/>
          </a:lnRef>
          <a:fillRef idx="1">
            <a:schemeClr val="lt1"/>
          </a:fillRef>
          <a:effectRef idx="0">
            <a:schemeClr val="accent1"/>
          </a:effectRef>
          <a:fontRef idx="minor">
            <a:schemeClr val="dk1"/>
          </a:fontRef>
        </p:style>
        <p:txBody>
          <a:bodyPr rtlCol="0" anchor="ctr"/>
          <a:lstStyle/>
          <a:p>
            <a:pPr marL="115200" indent="0" algn="ctr">
              <a:lnSpc>
                <a:spcPct val="100000"/>
              </a:lnSpc>
              <a:spcBef>
                <a:spcPts val="600"/>
              </a:spcBef>
              <a:spcAft>
                <a:spcPts val="600"/>
              </a:spcAft>
              <a:buSzPct val="140000"/>
              <a:buNone/>
            </a:pPr>
            <a:r>
              <a:rPr kumimoji="0" lang="en-GB" sz="1600" b="1" i="0" u="none" strike="noStrike" kern="1200" cap="none" spc="0" normalizeH="0" baseline="0" noProof="0" dirty="0">
                <a:ln>
                  <a:noFill/>
                </a:ln>
                <a:solidFill>
                  <a:srgbClr val="007B4E"/>
                </a:solidFill>
                <a:effectLst/>
                <a:uLnTx/>
                <a:uFillTx/>
                <a:latin typeface="Arial" panose="020B0604020202020204" pitchFamily="34" charset="0"/>
                <a:ea typeface="+mn-ea"/>
                <a:cs typeface="Arial" panose="020B0604020202020204" pitchFamily="34" charset="0"/>
              </a:rPr>
              <a:t>Tips</a:t>
            </a:r>
            <a:endParaRPr kumimoji="0" lang="en-GB" sz="1800" b="1" i="0" u="none" strike="noStrike" kern="1200" cap="none" spc="0" normalizeH="0" baseline="0" noProof="0" dirty="0">
              <a:ln>
                <a:noFill/>
              </a:ln>
              <a:solidFill>
                <a:srgbClr val="007B4E"/>
              </a:solidFill>
              <a:effectLst/>
              <a:uLnTx/>
              <a:uFillTx/>
              <a:latin typeface="Arial" panose="020B0604020202020204" pitchFamily="34" charset="0"/>
              <a:ea typeface="+mn-ea"/>
              <a:cs typeface="Arial" panose="020B0604020202020204" pitchFamily="34" charset="0"/>
            </a:endParaRPr>
          </a:p>
          <a:p>
            <a:pPr marL="173038" indent="-273050">
              <a:spcBef>
                <a:spcPts val="600"/>
              </a:spcBef>
              <a:spcAft>
                <a:spcPts val="600"/>
              </a:spcAft>
              <a:buClr>
                <a:srgbClr val="007B4E"/>
              </a:buClr>
              <a:buSzPct val="100000"/>
              <a:buFont typeface="Courier New" panose="02070309020205020404" pitchFamily="49" charset="0"/>
              <a:buChar char="o"/>
            </a:pPr>
            <a:r>
              <a:rPr lang="en-GB" sz="1600" dirty="0">
                <a:solidFill>
                  <a:srgbClr val="4D4D4D"/>
                </a:solidFill>
                <a:latin typeface="Arial" panose="020B0604020202020204" pitchFamily="34" charset="0"/>
                <a:cs typeface="Arial" panose="020B0604020202020204" pitchFamily="34" charset="0"/>
              </a:rPr>
              <a:t>Take care to fill in dates</a:t>
            </a:r>
          </a:p>
          <a:p>
            <a:pPr marL="173038" indent="-273050">
              <a:spcBef>
                <a:spcPts val="600"/>
              </a:spcBef>
              <a:spcAft>
                <a:spcPts val="600"/>
              </a:spcAft>
              <a:buClr>
                <a:srgbClr val="007B4E"/>
              </a:buClr>
              <a:buSzPct val="100000"/>
              <a:buFont typeface="Courier New" panose="02070309020205020404" pitchFamily="49" charset="0"/>
              <a:buChar char="o"/>
            </a:pPr>
            <a:r>
              <a:rPr lang="en-GB" sz="1600" dirty="0">
                <a:solidFill>
                  <a:srgbClr val="4D4D4D"/>
                </a:solidFill>
                <a:latin typeface="Arial" panose="020B0604020202020204" pitchFamily="34" charset="0"/>
                <a:cs typeface="Arial" panose="020B0604020202020204" pitchFamily="34" charset="0"/>
              </a:rPr>
              <a:t>Schedule time for sign-off in advance with Caldicott Guardian</a:t>
            </a:r>
          </a:p>
        </p:txBody>
      </p:sp>
      <p:pic>
        <p:nvPicPr>
          <p:cNvPr id="8" name="Graphic 7" descr="Lightbulb and gear with solid fill">
            <a:extLst>
              <a:ext uri="{FF2B5EF4-FFF2-40B4-BE49-F238E27FC236}">
                <a16:creationId xmlns:a16="http://schemas.microsoft.com/office/drawing/2014/main" id="{24076DCD-133E-57B4-FB8C-73A0DC4D9F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8815" y="3097922"/>
            <a:ext cx="914400" cy="914400"/>
          </a:xfrm>
          <a:prstGeom prst="rect">
            <a:avLst/>
          </a:prstGeom>
        </p:spPr>
      </p:pic>
    </p:spTree>
    <p:extLst>
      <p:ext uri="{BB962C8B-B14F-4D97-AF65-F5344CB8AC3E}">
        <p14:creationId xmlns:p14="http://schemas.microsoft.com/office/powerpoint/2010/main" val="110551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1140-DCCA-4D44-7DB9-2ED9CBA5E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E4005-55E9-3B8A-AB76-6F1572A46480}"/>
              </a:ext>
            </a:extLst>
          </p:cNvPr>
          <p:cNvSpPr>
            <a:spLocks noGrp="1"/>
          </p:cNvSpPr>
          <p:nvPr>
            <p:ph type="title"/>
          </p:nvPr>
        </p:nvSpPr>
        <p:spPr>
          <a:xfrm>
            <a:off x="589916" y="641880"/>
            <a:ext cx="5578474" cy="461665"/>
          </a:xfrm>
        </p:spPr>
        <p:txBody>
          <a:bodyPr/>
          <a:lstStyle/>
          <a:p>
            <a:r>
              <a:rPr lang="en-US" dirty="0">
                <a:solidFill>
                  <a:srgbClr val="007B4E"/>
                </a:solidFill>
                <a:latin typeface="Arial" panose="020B0604020202020204" pitchFamily="34" charset="0"/>
                <a:cs typeface="Arial" panose="020B0604020202020204" pitchFamily="34" charset="0"/>
              </a:rPr>
              <a:t>Service-user facing materials </a:t>
            </a:r>
            <a:endParaRPr lang="en-GB" dirty="0">
              <a:solidFill>
                <a:srgbClr val="007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66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AFDB8-F1CD-06D5-2560-03FB6F53B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38A66-B079-88D0-D579-64C0FC6C89BE}"/>
              </a:ext>
            </a:extLst>
          </p:cNvPr>
          <p:cNvSpPr>
            <a:spLocks noGrp="1"/>
          </p:cNvSpPr>
          <p:nvPr>
            <p:ph type="title"/>
          </p:nvPr>
        </p:nvSpPr>
        <p:spPr>
          <a:xfrm>
            <a:off x="593983" y="640844"/>
            <a:ext cx="11155361" cy="461665"/>
          </a:xfrm>
        </p:spPr>
        <p:txBody>
          <a:bodyPr>
            <a:noAutofit/>
          </a:bodyPr>
          <a:lstStyle/>
          <a:p>
            <a:r>
              <a:rPr lang="en-US" sz="3000" dirty="0">
                <a:solidFill>
                  <a:srgbClr val="007B4E"/>
                </a:solidFill>
                <a:latin typeface="Arial" panose="020B0604020202020204" pitchFamily="34" charset="0"/>
                <a:cs typeface="Arial" panose="020B0604020202020204" pitchFamily="34" charset="0"/>
              </a:rPr>
              <a:t>Service-user facing materials</a:t>
            </a:r>
            <a:endParaRPr lang="en-GB" sz="3000" dirty="0">
              <a:solidFill>
                <a:srgbClr val="007B4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B3170E-954C-B353-D900-07E2755E322D}"/>
              </a:ext>
            </a:extLst>
          </p:cNvPr>
          <p:cNvSpPr>
            <a:spLocks noGrp="1"/>
          </p:cNvSpPr>
          <p:nvPr>
            <p:ph idx="1"/>
          </p:nvPr>
        </p:nvSpPr>
        <p:spPr>
          <a:xfrm>
            <a:off x="597610" y="1229777"/>
            <a:ext cx="11156053" cy="675132"/>
          </a:xfrm>
        </p:spPr>
        <p:txBody>
          <a:bodyPr>
            <a:normAutofit/>
          </a:bodyPr>
          <a:lstStyle/>
          <a:p>
            <a:pPr marL="0" lvl="0" indent="0">
              <a:buNone/>
            </a:pPr>
            <a:r>
              <a:rPr lang="en-US" sz="1600" dirty="0">
                <a:solidFill>
                  <a:srgbClr val="4D4D4D"/>
                </a:solidFill>
                <a:latin typeface="Arial" panose="020B0604020202020204" pitchFamily="34" charset="0"/>
                <a:cs typeface="Arial" panose="020B0604020202020204" pitchFamily="34" charset="0"/>
              </a:rPr>
              <a:t>Minor changes were implemented for these documents in 2025. </a:t>
            </a:r>
          </a:p>
          <a:p>
            <a:endParaRPr lang="en-GB" sz="1600" dirty="0">
              <a:solidFill>
                <a:srgbClr val="4D4D4D"/>
              </a:solidFill>
              <a:latin typeface="Arial" panose="020B0604020202020204" pitchFamily="34" charset="0"/>
              <a:cs typeface="Arial" panose="020B0604020202020204" pitchFamily="34" charset="0"/>
            </a:endParaRPr>
          </a:p>
        </p:txBody>
      </p:sp>
      <p:cxnSp>
        <p:nvCxnSpPr>
          <p:cNvPr id="5" name="Google Shape;1251;p44">
            <a:extLst>
              <a:ext uri="{FF2B5EF4-FFF2-40B4-BE49-F238E27FC236}">
                <a16:creationId xmlns:a16="http://schemas.microsoft.com/office/drawing/2014/main" id="{86066199-F7EE-8F76-4BF2-0986D0C17094}"/>
              </a:ext>
            </a:extLst>
          </p:cNvPr>
          <p:cNvCxnSpPr>
            <a:cxnSpLocks/>
          </p:cNvCxnSpPr>
          <p:nvPr/>
        </p:nvCxnSpPr>
        <p:spPr>
          <a:xfrm>
            <a:off x="3278736" y="5727334"/>
            <a:ext cx="732800" cy="0"/>
          </a:xfrm>
          <a:prstGeom prst="straightConnector1">
            <a:avLst/>
          </a:prstGeom>
          <a:noFill/>
          <a:ln w="19050" cap="flat" cmpd="sng">
            <a:solidFill>
              <a:schemeClr val="accent3"/>
            </a:solidFill>
            <a:prstDash val="solid"/>
            <a:round/>
            <a:headEnd type="none" w="med" len="med"/>
            <a:tailEnd type="oval" w="med" len="med"/>
          </a:ln>
        </p:spPr>
      </p:cxnSp>
      <p:sp>
        <p:nvSpPr>
          <p:cNvPr id="6" name="Google Shape;1252;p44">
            <a:extLst>
              <a:ext uri="{FF2B5EF4-FFF2-40B4-BE49-F238E27FC236}">
                <a16:creationId xmlns:a16="http://schemas.microsoft.com/office/drawing/2014/main" id="{CFC696BE-579F-4550-A7AF-1B88145848BD}"/>
              </a:ext>
            </a:extLst>
          </p:cNvPr>
          <p:cNvSpPr/>
          <p:nvPr/>
        </p:nvSpPr>
        <p:spPr>
          <a:xfrm>
            <a:off x="3717398" y="4466598"/>
            <a:ext cx="1782487" cy="1782559"/>
          </a:xfrm>
          <a:custGeom>
            <a:avLst/>
            <a:gdLst/>
            <a:ahLst/>
            <a:cxnLst/>
            <a:rect l="l" t="t" r="r" b="b"/>
            <a:pathLst>
              <a:path w="24637" h="24638" extrusionOk="0">
                <a:moveTo>
                  <a:pt x="1" y="1"/>
                </a:moveTo>
                <a:cubicBezTo>
                  <a:pt x="1" y="13606"/>
                  <a:pt x="11032" y="24638"/>
                  <a:pt x="24637" y="24638"/>
                </a:cubicBezTo>
                <a:lnTo>
                  <a:pt x="24637" y="1"/>
                </a:lnTo>
                <a:close/>
              </a:path>
            </a:pathLst>
          </a:custGeom>
          <a:solidFill>
            <a:schemeClr val="accent3"/>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7" name="Google Shape;1253;p44">
            <a:extLst>
              <a:ext uri="{FF2B5EF4-FFF2-40B4-BE49-F238E27FC236}">
                <a16:creationId xmlns:a16="http://schemas.microsoft.com/office/drawing/2014/main" id="{B628CDBB-C18C-36E4-BAAB-91887D64BCF8}"/>
              </a:ext>
            </a:extLst>
          </p:cNvPr>
          <p:cNvSpPr txBox="1"/>
          <p:nvPr/>
        </p:nvSpPr>
        <p:spPr>
          <a:xfrm>
            <a:off x="258535" y="4850859"/>
            <a:ext cx="2891200" cy="464800"/>
          </a:xfrm>
          <a:prstGeom prst="rect">
            <a:avLst/>
          </a:prstGeom>
          <a:noFill/>
          <a:ln>
            <a:noFill/>
          </a:ln>
        </p:spPr>
        <p:txBody>
          <a:bodyPr spcFirstLastPara="1" wrap="square" lIns="121900" tIns="121900" rIns="121900" bIns="121900" anchor="t" anchorCtr="0">
            <a:noAutofit/>
          </a:bodyPr>
          <a:lstStyle/>
          <a:p>
            <a:pPr algn="r"/>
            <a:r>
              <a:rPr lang="en" sz="2133" b="1" dirty="0">
                <a:solidFill>
                  <a:schemeClr val="accent3"/>
                </a:solidFill>
                <a:latin typeface="Arial" panose="020B0604020202020204" pitchFamily="34" charset="0"/>
                <a:ea typeface="Fira Sans Extra Condensed"/>
                <a:cs typeface="Fira Sans Extra Condensed"/>
                <a:sym typeface="Fira Sans Extra Condensed"/>
              </a:rPr>
              <a:t>SMS guidance</a:t>
            </a:r>
            <a:endParaRPr sz="2133" b="1" dirty="0">
              <a:solidFill>
                <a:schemeClr val="accent3"/>
              </a:solidFill>
              <a:latin typeface="Arial" panose="020B0604020202020204" pitchFamily="34" charset="0"/>
              <a:ea typeface="Fira Sans Extra Condensed"/>
              <a:cs typeface="Fira Sans Extra Condensed"/>
              <a:sym typeface="Fira Sans Extra Condensed"/>
            </a:endParaRPr>
          </a:p>
        </p:txBody>
      </p:sp>
      <p:sp>
        <p:nvSpPr>
          <p:cNvPr id="10" name="Google Shape;1256;p44">
            <a:extLst>
              <a:ext uri="{FF2B5EF4-FFF2-40B4-BE49-F238E27FC236}">
                <a16:creationId xmlns:a16="http://schemas.microsoft.com/office/drawing/2014/main" id="{719343EB-7919-B081-1DB6-23B3C80AB2A5}"/>
              </a:ext>
            </a:extLst>
          </p:cNvPr>
          <p:cNvSpPr/>
          <p:nvPr/>
        </p:nvSpPr>
        <p:spPr>
          <a:xfrm>
            <a:off x="6226853" y="4466599"/>
            <a:ext cx="1782487" cy="1782559"/>
          </a:xfrm>
          <a:custGeom>
            <a:avLst/>
            <a:gdLst/>
            <a:ahLst/>
            <a:cxnLst/>
            <a:rect l="l" t="t" r="r" b="b"/>
            <a:pathLst>
              <a:path w="24637" h="24638" extrusionOk="0">
                <a:moveTo>
                  <a:pt x="0" y="1"/>
                </a:moveTo>
                <a:lnTo>
                  <a:pt x="0" y="24638"/>
                </a:lnTo>
                <a:cubicBezTo>
                  <a:pt x="13605" y="24638"/>
                  <a:pt x="24636" y="13606"/>
                  <a:pt x="24636" y="1"/>
                </a:cubicBezTo>
                <a:close/>
              </a:path>
            </a:pathLst>
          </a:custGeom>
          <a:solidFill>
            <a:schemeClr val="accent4"/>
          </a:solidFill>
          <a:ln>
            <a:noFill/>
          </a:ln>
        </p:spPr>
        <p:txBody>
          <a:bodyPr spcFirstLastPara="1" wrap="square" lIns="121900" tIns="121900" rIns="121900" bIns="121900" anchor="ctr" anchorCtr="0">
            <a:noAutofit/>
          </a:bodyPr>
          <a:lstStyle/>
          <a:p>
            <a:endParaRPr sz="2400" dirty="0">
              <a:solidFill>
                <a:srgbClr val="0F9ED5"/>
              </a:solidFill>
              <a:latin typeface="Arial" panose="020B0604020202020204" pitchFamily="34" charset="0"/>
            </a:endParaRPr>
          </a:p>
        </p:txBody>
      </p:sp>
      <p:sp>
        <p:nvSpPr>
          <p:cNvPr id="11" name="Google Shape;1257;p44">
            <a:extLst>
              <a:ext uri="{FF2B5EF4-FFF2-40B4-BE49-F238E27FC236}">
                <a16:creationId xmlns:a16="http://schemas.microsoft.com/office/drawing/2014/main" id="{8AE42473-15AA-7D9D-9D14-50CC4D1D4EFB}"/>
              </a:ext>
            </a:extLst>
          </p:cNvPr>
          <p:cNvSpPr txBox="1"/>
          <p:nvPr/>
        </p:nvSpPr>
        <p:spPr>
          <a:xfrm>
            <a:off x="8458655" y="4850859"/>
            <a:ext cx="3194981" cy="464800"/>
          </a:xfrm>
          <a:prstGeom prst="rect">
            <a:avLst/>
          </a:prstGeom>
          <a:noFill/>
          <a:ln>
            <a:noFill/>
          </a:ln>
        </p:spPr>
        <p:txBody>
          <a:bodyPr spcFirstLastPara="1" wrap="square" lIns="121900" tIns="121900" rIns="121900" bIns="121900" anchor="t" anchorCtr="0">
            <a:noAutofit/>
          </a:bodyPr>
          <a:lstStyle/>
          <a:p>
            <a:r>
              <a:rPr lang="en" sz="2133" b="1" dirty="0">
                <a:solidFill>
                  <a:schemeClr val="accent4"/>
                </a:solidFill>
                <a:latin typeface="Arial" panose="020B0604020202020204" pitchFamily="34" charset="0"/>
                <a:ea typeface="Fira Sans Extra Condensed"/>
                <a:cs typeface="Fira Sans Extra Condensed"/>
                <a:sym typeface="Fira Sans Extra Condensed"/>
              </a:rPr>
              <a:t>Posters: Dissent &amp; </a:t>
            </a:r>
          </a:p>
          <a:p>
            <a:r>
              <a:rPr lang="en" sz="2133" b="1" dirty="0">
                <a:solidFill>
                  <a:schemeClr val="accent4"/>
                </a:solidFill>
                <a:latin typeface="Arial" panose="020B0604020202020204" pitchFamily="34" charset="0"/>
                <a:ea typeface="Fira Sans Extra Condensed"/>
                <a:cs typeface="Fira Sans Extra Condensed"/>
                <a:sym typeface="Fira Sans Extra Condensed"/>
              </a:rPr>
              <a:t>16/17 year olds’ leaflet</a:t>
            </a:r>
            <a:endParaRPr sz="2133" b="1" dirty="0">
              <a:solidFill>
                <a:schemeClr val="accent4"/>
              </a:solidFill>
              <a:latin typeface="Arial" panose="020B0604020202020204" pitchFamily="34" charset="0"/>
              <a:ea typeface="Fira Sans Extra Condensed"/>
              <a:cs typeface="Fira Sans Extra Condensed"/>
              <a:sym typeface="Fira Sans Extra Condensed"/>
            </a:endParaRPr>
          </a:p>
        </p:txBody>
      </p:sp>
      <p:cxnSp>
        <p:nvCxnSpPr>
          <p:cNvPr id="13" name="Google Shape;1259;p44">
            <a:extLst>
              <a:ext uri="{FF2B5EF4-FFF2-40B4-BE49-F238E27FC236}">
                <a16:creationId xmlns:a16="http://schemas.microsoft.com/office/drawing/2014/main" id="{45EC3CE4-9607-A4E8-ADEE-ACFDE3B61BBE}"/>
              </a:ext>
            </a:extLst>
          </p:cNvPr>
          <p:cNvCxnSpPr>
            <a:cxnSpLocks/>
          </p:cNvCxnSpPr>
          <p:nvPr/>
        </p:nvCxnSpPr>
        <p:spPr>
          <a:xfrm rot="10800000">
            <a:off x="7715186" y="5727334"/>
            <a:ext cx="732800" cy="0"/>
          </a:xfrm>
          <a:prstGeom prst="straightConnector1">
            <a:avLst/>
          </a:prstGeom>
          <a:noFill/>
          <a:ln w="19050" cap="flat" cmpd="sng">
            <a:solidFill>
              <a:schemeClr val="accent4"/>
            </a:solidFill>
            <a:prstDash val="solid"/>
            <a:round/>
            <a:headEnd type="none" w="med" len="med"/>
            <a:tailEnd type="oval" w="med" len="med"/>
          </a:ln>
        </p:spPr>
      </p:cxnSp>
      <p:sp>
        <p:nvSpPr>
          <p:cNvPr id="15" name="Google Shape;1261;p44">
            <a:extLst>
              <a:ext uri="{FF2B5EF4-FFF2-40B4-BE49-F238E27FC236}">
                <a16:creationId xmlns:a16="http://schemas.microsoft.com/office/drawing/2014/main" id="{4EFF85C3-7E94-97C1-2F9C-27FD7A71A4FD}"/>
              </a:ext>
            </a:extLst>
          </p:cNvPr>
          <p:cNvSpPr/>
          <p:nvPr/>
        </p:nvSpPr>
        <p:spPr>
          <a:xfrm>
            <a:off x="6226853" y="1970885"/>
            <a:ext cx="1782487" cy="1782487"/>
          </a:xfrm>
          <a:custGeom>
            <a:avLst/>
            <a:gdLst/>
            <a:ahLst/>
            <a:cxnLst/>
            <a:rect l="l" t="t" r="r" b="b"/>
            <a:pathLst>
              <a:path w="24637" h="24637" extrusionOk="0">
                <a:moveTo>
                  <a:pt x="0" y="1"/>
                </a:moveTo>
                <a:lnTo>
                  <a:pt x="0" y="24636"/>
                </a:lnTo>
                <a:lnTo>
                  <a:pt x="24636" y="24636"/>
                </a:lnTo>
                <a:cubicBezTo>
                  <a:pt x="24636" y="11032"/>
                  <a:pt x="13605" y="1"/>
                  <a:pt x="0"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16" name="Google Shape;1262;p44">
            <a:extLst>
              <a:ext uri="{FF2B5EF4-FFF2-40B4-BE49-F238E27FC236}">
                <a16:creationId xmlns:a16="http://schemas.microsoft.com/office/drawing/2014/main" id="{5A7F0586-8D41-D4E4-1A27-E7549B3A0487}"/>
              </a:ext>
            </a:extLst>
          </p:cNvPr>
          <p:cNvSpPr txBox="1"/>
          <p:nvPr/>
        </p:nvSpPr>
        <p:spPr>
          <a:xfrm>
            <a:off x="8447986" y="1833820"/>
            <a:ext cx="3301358" cy="464800"/>
          </a:xfrm>
          <a:prstGeom prst="rect">
            <a:avLst/>
          </a:prstGeom>
          <a:noFill/>
          <a:ln>
            <a:noFill/>
          </a:ln>
        </p:spPr>
        <p:txBody>
          <a:bodyPr spcFirstLastPara="1" wrap="square" lIns="121900" tIns="121900" rIns="121900" bIns="121900" anchor="t" anchorCtr="0">
            <a:noAutofit/>
          </a:bodyPr>
          <a:lstStyle/>
          <a:p>
            <a:r>
              <a:rPr lang="en" sz="2133" b="1" dirty="0">
                <a:solidFill>
                  <a:schemeClr val="accent2"/>
                </a:solidFill>
                <a:latin typeface="Arial" panose="020B0604020202020204" pitchFamily="34" charset="0"/>
                <a:ea typeface="Fira Sans Extra Condensed"/>
                <a:cs typeface="Fira Sans Extra Condensed"/>
                <a:sym typeface="Fira Sans Extra Condensed"/>
              </a:rPr>
              <a:t>Multilanguage sheets</a:t>
            </a:r>
            <a:endParaRPr sz="2133" b="1" dirty="0">
              <a:solidFill>
                <a:schemeClr val="accent2"/>
              </a:solidFill>
              <a:latin typeface="Arial" panose="020B0604020202020204" pitchFamily="34" charset="0"/>
              <a:ea typeface="Fira Sans Extra Condensed"/>
              <a:cs typeface="Fira Sans Extra Condensed"/>
              <a:sym typeface="Fira Sans Extra Condensed"/>
            </a:endParaRPr>
          </a:p>
        </p:txBody>
      </p:sp>
      <p:sp>
        <p:nvSpPr>
          <p:cNvPr id="17" name="Google Shape;1263;p44">
            <a:extLst>
              <a:ext uri="{FF2B5EF4-FFF2-40B4-BE49-F238E27FC236}">
                <a16:creationId xmlns:a16="http://schemas.microsoft.com/office/drawing/2014/main" id="{3378E841-CCAD-7EA0-2F4F-D4BBDE24F954}"/>
              </a:ext>
            </a:extLst>
          </p:cNvPr>
          <p:cNvSpPr txBox="1"/>
          <p:nvPr/>
        </p:nvSpPr>
        <p:spPr>
          <a:xfrm>
            <a:off x="8458656" y="2225068"/>
            <a:ext cx="3319177" cy="808400"/>
          </a:xfrm>
          <a:prstGeom prst="rect">
            <a:avLst/>
          </a:prstGeom>
          <a:noFill/>
          <a:ln>
            <a:noFill/>
          </a:ln>
        </p:spPr>
        <p:txBody>
          <a:bodyPr spcFirstLastPara="1" wrap="square" lIns="121900" tIns="121900" rIns="121900" bIns="121900" anchor="t" anchorCtr="0">
            <a:noAutofit/>
          </a:bodyPr>
          <a:lstStyle/>
          <a:p>
            <a:r>
              <a:rPr lang="en" sz="1600" dirty="0">
                <a:solidFill>
                  <a:srgbClr val="4D4D4D"/>
                </a:solidFill>
                <a:latin typeface="Arial" panose="020B0604020202020204" pitchFamily="34" charset="0"/>
                <a:ea typeface="Roboto"/>
                <a:cs typeface="Arial" panose="020B0604020202020204" pitchFamily="34" charset="0"/>
                <a:sym typeface="Roboto"/>
              </a:rPr>
              <a:t>No changes made. The sheet offers 19 non-English langauges. Nine of these have a QR code which links straight to the survey in that language. </a:t>
            </a:r>
            <a:r>
              <a:rPr lang="en-GB" sz="1600" dirty="0">
                <a:solidFill>
                  <a:srgbClr val="4D4D4D"/>
                </a:solidFill>
                <a:latin typeface="Arial" panose="020B0604020202020204" pitchFamily="34" charset="0"/>
                <a:ea typeface="Roboto"/>
                <a:cs typeface="Arial" panose="020B0604020202020204" pitchFamily="34" charset="0"/>
                <a:sym typeface="Roboto"/>
              </a:rPr>
              <a:t>Service</a:t>
            </a:r>
            <a:r>
              <a:rPr lang="en" sz="1600" dirty="0">
                <a:solidFill>
                  <a:srgbClr val="4D4D4D"/>
                </a:solidFill>
                <a:latin typeface="Arial" panose="020B0604020202020204" pitchFamily="34" charset="0"/>
                <a:ea typeface="Roboto"/>
                <a:cs typeface="Arial" panose="020B0604020202020204" pitchFamily="34" charset="0"/>
                <a:sym typeface="Roboto"/>
              </a:rPr>
              <a:t> users whose first language is not English would read the sheet in their preferred language where available.</a:t>
            </a:r>
            <a:endParaRPr sz="1600" dirty="0">
              <a:solidFill>
                <a:srgbClr val="4D4D4D"/>
              </a:solidFill>
              <a:latin typeface="Arial" panose="020B0604020202020204" pitchFamily="34" charset="0"/>
              <a:ea typeface="Roboto"/>
              <a:cs typeface="Arial" panose="020B0604020202020204" pitchFamily="34" charset="0"/>
              <a:sym typeface="Roboto"/>
            </a:endParaRPr>
          </a:p>
        </p:txBody>
      </p:sp>
      <p:cxnSp>
        <p:nvCxnSpPr>
          <p:cNvPr id="18" name="Google Shape;1264;p44">
            <a:extLst>
              <a:ext uri="{FF2B5EF4-FFF2-40B4-BE49-F238E27FC236}">
                <a16:creationId xmlns:a16="http://schemas.microsoft.com/office/drawing/2014/main" id="{2192E817-7612-1FEA-1843-ADCA86856D59}"/>
              </a:ext>
            </a:extLst>
          </p:cNvPr>
          <p:cNvCxnSpPr>
            <a:cxnSpLocks/>
          </p:cNvCxnSpPr>
          <p:nvPr/>
        </p:nvCxnSpPr>
        <p:spPr>
          <a:xfrm rot="10800000">
            <a:off x="7715187" y="2398020"/>
            <a:ext cx="732800" cy="0"/>
          </a:xfrm>
          <a:prstGeom prst="straightConnector1">
            <a:avLst/>
          </a:prstGeom>
          <a:noFill/>
          <a:ln w="19050" cap="flat" cmpd="sng">
            <a:solidFill>
              <a:schemeClr val="accent2"/>
            </a:solidFill>
            <a:prstDash val="solid"/>
            <a:round/>
            <a:headEnd type="none" w="med" len="med"/>
            <a:tailEnd type="oval" w="med" len="med"/>
          </a:ln>
        </p:spPr>
      </p:cxnSp>
      <p:cxnSp>
        <p:nvCxnSpPr>
          <p:cNvPr id="20" name="Google Shape;1266;p44">
            <a:extLst>
              <a:ext uri="{FF2B5EF4-FFF2-40B4-BE49-F238E27FC236}">
                <a16:creationId xmlns:a16="http://schemas.microsoft.com/office/drawing/2014/main" id="{199702AA-09B4-A601-5426-6D9E0C6ACEFB}"/>
              </a:ext>
            </a:extLst>
          </p:cNvPr>
          <p:cNvCxnSpPr>
            <a:cxnSpLocks/>
          </p:cNvCxnSpPr>
          <p:nvPr/>
        </p:nvCxnSpPr>
        <p:spPr>
          <a:xfrm>
            <a:off x="3297137" y="2398020"/>
            <a:ext cx="732800" cy="0"/>
          </a:xfrm>
          <a:prstGeom prst="straightConnector1">
            <a:avLst/>
          </a:prstGeom>
          <a:noFill/>
          <a:ln w="19050" cap="flat" cmpd="sng">
            <a:solidFill>
              <a:schemeClr val="accent1"/>
            </a:solidFill>
            <a:prstDash val="solid"/>
            <a:round/>
            <a:headEnd type="none" w="med" len="med"/>
            <a:tailEnd type="oval" w="med" len="med"/>
          </a:ln>
        </p:spPr>
      </p:cxnSp>
      <p:sp>
        <p:nvSpPr>
          <p:cNvPr id="21" name="Google Shape;1267;p44">
            <a:extLst>
              <a:ext uri="{FF2B5EF4-FFF2-40B4-BE49-F238E27FC236}">
                <a16:creationId xmlns:a16="http://schemas.microsoft.com/office/drawing/2014/main" id="{8EE48DFB-E624-60E3-E3BE-18C4D65BD742}"/>
              </a:ext>
            </a:extLst>
          </p:cNvPr>
          <p:cNvSpPr/>
          <p:nvPr/>
        </p:nvSpPr>
        <p:spPr>
          <a:xfrm>
            <a:off x="3717399" y="1970887"/>
            <a:ext cx="1782486" cy="1782487"/>
          </a:xfrm>
          <a:custGeom>
            <a:avLst/>
            <a:gdLst/>
            <a:ahLst/>
            <a:cxnLst/>
            <a:rect l="l" t="t" r="r" b="b"/>
            <a:pathLst>
              <a:path w="24637" h="24637" extrusionOk="0">
                <a:moveTo>
                  <a:pt x="24637" y="1"/>
                </a:moveTo>
                <a:cubicBezTo>
                  <a:pt x="11032" y="1"/>
                  <a:pt x="1" y="11032"/>
                  <a:pt x="1" y="24636"/>
                </a:cubicBezTo>
                <a:lnTo>
                  <a:pt x="24637" y="24636"/>
                </a:lnTo>
                <a:lnTo>
                  <a:pt x="24637" y="1"/>
                </a:lnTo>
                <a:close/>
              </a:path>
            </a:pathLst>
          </a:custGeom>
          <a:solidFill>
            <a:schemeClr val="accent1"/>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22" name="Google Shape;1268;p44">
            <a:extLst>
              <a:ext uri="{FF2B5EF4-FFF2-40B4-BE49-F238E27FC236}">
                <a16:creationId xmlns:a16="http://schemas.microsoft.com/office/drawing/2014/main" id="{471FB4A3-7F8E-F59A-46F2-5E5AF15F9841}"/>
              </a:ext>
            </a:extLst>
          </p:cNvPr>
          <p:cNvSpPr txBox="1"/>
          <p:nvPr/>
        </p:nvSpPr>
        <p:spPr>
          <a:xfrm>
            <a:off x="462715" y="1833820"/>
            <a:ext cx="2891200" cy="464800"/>
          </a:xfrm>
          <a:prstGeom prst="rect">
            <a:avLst/>
          </a:prstGeom>
          <a:noFill/>
          <a:ln>
            <a:noFill/>
          </a:ln>
        </p:spPr>
        <p:txBody>
          <a:bodyPr spcFirstLastPara="1" wrap="square" lIns="121900" tIns="121900" rIns="121900" bIns="121900" anchor="t" anchorCtr="0">
            <a:noAutofit/>
          </a:bodyPr>
          <a:lstStyle/>
          <a:p>
            <a:pPr algn="r"/>
            <a:r>
              <a:rPr lang="en" sz="2133" b="1" dirty="0">
                <a:solidFill>
                  <a:schemeClr val="accent1"/>
                </a:solidFill>
                <a:latin typeface="Arial" panose="020B0604020202020204" pitchFamily="34" charset="0"/>
                <a:ea typeface="Fira Sans Extra Condensed"/>
                <a:cs typeface="Fira Sans Extra Condensed"/>
                <a:sym typeface="Fira Sans Extra Condensed"/>
              </a:rPr>
              <a:t>Covering letters</a:t>
            </a:r>
            <a:endParaRPr sz="2133" b="1" dirty="0">
              <a:solidFill>
                <a:schemeClr val="accent1"/>
              </a:solidFill>
              <a:latin typeface="Arial" panose="020B0604020202020204" pitchFamily="34" charset="0"/>
              <a:ea typeface="Fira Sans Extra Condensed"/>
              <a:cs typeface="Fira Sans Extra Condensed"/>
              <a:sym typeface="Fira Sans Extra Condensed"/>
            </a:endParaRPr>
          </a:p>
        </p:txBody>
      </p:sp>
      <p:sp>
        <p:nvSpPr>
          <p:cNvPr id="23" name="Google Shape;1269;p44">
            <a:extLst>
              <a:ext uri="{FF2B5EF4-FFF2-40B4-BE49-F238E27FC236}">
                <a16:creationId xmlns:a16="http://schemas.microsoft.com/office/drawing/2014/main" id="{8921BBB5-E735-ED88-BA75-8A77AF8EF787}"/>
              </a:ext>
            </a:extLst>
          </p:cNvPr>
          <p:cNvSpPr txBox="1"/>
          <p:nvPr/>
        </p:nvSpPr>
        <p:spPr>
          <a:xfrm>
            <a:off x="439269" y="2189899"/>
            <a:ext cx="2891200" cy="808400"/>
          </a:xfrm>
          <a:prstGeom prst="rect">
            <a:avLst/>
          </a:prstGeom>
          <a:noFill/>
          <a:ln>
            <a:noFill/>
          </a:ln>
        </p:spPr>
        <p:txBody>
          <a:bodyPr spcFirstLastPara="1" wrap="square" lIns="121900" tIns="121900" rIns="121900" bIns="121900" anchor="t" anchorCtr="0">
            <a:noAutofit/>
          </a:bodyPr>
          <a:lstStyle/>
          <a:p>
            <a:pPr algn="r"/>
            <a:r>
              <a:rPr lang="en" sz="1600" dirty="0">
                <a:solidFill>
                  <a:srgbClr val="4D4D4D"/>
                </a:solidFill>
                <a:latin typeface="Arial" panose="020B0604020202020204" pitchFamily="34" charset="0"/>
                <a:ea typeface="Roboto"/>
                <a:cs typeface="Arial" panose="020B0604020202020204" pitchFamily="34" charset="0"/>
                <a:sym typeface="Roboto"/>
              </a:rPr>
              <a:t>Minor text amends made to the first and last covering letters. </a:t>
            </a:r>
          </a:p>
        </p:txBody>
      </p:sp>
      <p:grpSp>
        <p:nvGrpSpPr>
          <p:cNvPr id="36" name="Google Shape;1283;p44">
            <a:extLst>
              <a:ext uri="{FF2B5EF4-FFF2-40B4-BE49-F238E27FC236}">
                <a16:creationId xmlns:a16="http://schemas.microsoft.com/office/drawing/2014/main" id="{66796554-5773-7F03-9377-4DE8A42FBAF9}"/>
              </a:ext>
            </a:extLst>
          </p:cNvPr>
          <p:cNvGrpSpPr/>
          <p:nvPr/>
        </p:nvGrpSpPr>
        <p:grpSpPr>
          <a:xfrm>
            <a:off x="4384102" y="2542415"/>
            <a:ext cx="534232" cy="711924"/>
            <a:chOff x="3456528" y="1762579"/>
            <a:chExt cx="400674" cy="533943"/>
          </a:xfrm>
        </p:grpSpPr>
        <p:sp>
          <p:nvSpPr>
            <p:cNvPr id="37" name="Google Shape;1284;p44">
              <a:extLst>
                <a:ext uri="{FF2B5EF4-FFF2-40B4-BE49-F238E27FC236}">
                  <a16:creationId xmlns:a16="http://schemas.microsoft.com/office/drawing/2014/main" id="{16303333-3527-A976-D262-AB3160E33D24}"/>
                </a:ext>
              </a:extLst>
            </p:cNvPr>
            <p:cNvSpPr/>
            <p:nvPr/>
          </p:nvSpPr>
          <p:spPr>
            <a:xfrm>
              <a:off x="3456528" y="1762579"/>
              <a:ext cx="400674" cy="533943"/>
            </a:xfrm>
            <a:custGeom>
              <a:avLst/>
              <a:gdLst/>
              <a:ahLst/>
              <a:cxnLst/>
              <a:rect l="l" t="t" r="r" b="b"/>
              <a:pathLst>
                <a:path w="7384" h="9840" extrusionOk="0">
                  <a:moveTo>
                    <a:pt x="1898" y="368"/>
                  </a:moveTo>
                  <a:lnTo>
                    <a:pt x="1898" y="1898"/>
                  </a:lnTo>
                  <a:lnTo>
                    <a:pt x="427" y="1898"/>
                  </a:lnTo>
                  <a:lnTo>
                    <a:pt x="1898" y="368"/>
                  </a:lnTo>
                  <a:close/>
                  <a:moveTo>
                    <a:pt x="7136" y="259"/>
                  </a:moveTo>
                  <a:lnTo>
                    <a:pt x="7136" y="9581"/>
                  </a:lnTo>
                  <a:lnTo>
                    <a:pt x="248" y="9581"/>
                  </a:lnTo>
                  <a:lnTo>
                    <a:pt x="248" y="2157"/>
                  </a:lnTo>
                  <a:lnTo>
                    <a:pt x="2027" y="2157"/>
                  </a:lnTo>
                  <a:cubicBezTo>
                    <a:pt x="2097" y="2157"/>
                    <a:pt x="2156" y="2097"/>
                    <a:pt x="2156" y="2028"/>
                  </a:cubicBezTo>
                  <a:lnTo>
                    <a:pt x="2156" y="259"/>
                  </a:lnTo>
                  <a:close/>
                  <a:moveTo>
                    <a:pt x="1958" y="1"/>
                  </a:moveTo>
                  <a:cubicBezTo>
                    <a:pt x="1928" y="1"/>
                    <a:pt x="1888" y="10"/>
                    <a:pt x="1868" y="40"/>
                  </a:cubicBezTo>
                  <a:lnTo>
                    <a:pt x="30" y="1938"/>
                  </a:lnTo>
                  <a:cubicBezTo>
                    <a:pt x="10" y="1968"/>
                    <a:pt x="0" y="1998"/>
                    <a:pt x="0" y="2028"/>
                  </a:cubicBezTo>
                  <a:lnTo>
                    <a:pt x="0" y="9710"/>
                  </a:lnTo>
                  <a:cubicBezTo>
                    <a:pt x="0" y="9780"/>
                    <a:pt x="60" y="9839"/>
                    <a:pt x="129" y="9839"/>
                  </a:cubicBezTo>
                  <a:lnTo>
                    <a:pt x="7264" y="9839"/>
                  </a:lnTo>
                  <a:cubicBezTo>
                    <a:pt x="7334" y="9839"/>
                    <a:pt x="7384" y="9780"/>
                    <a:pt x="7384" y="9710"/>
                  </a:cubicBezTo>
                  <a:lnTo>
                    <a:pt x="7384" y="129"/>
                  </a:lnTo>
                  <a:cubicBezTo>
                    <a:pt x="7384" y="60"/>
                    <a:pt x="7334" y="1"/>
                    <a:pt x="726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8" name="Google Shape;1285;p44">
              <a:extLst>
                <a:ext uri="{FF2B5EF4-FFF2-40B4-BE49-F238E27FC236}">
                  <a16:creationId xmlns:a16="http://schemas.microsoft.com/office/drawing/2014/main" id="{589392E5-F209-6B0F-DB8F-36F8BB68CD55}"/>
                </a:ext>
              </a:extLst>
            </p:cNvPr>
            <p:cNvSpPr/>
            <p:nvPr/>
          </p:nvSpPr>
          <p:spPr>
            <a:xfrm>
              <a:off x="3504497" y="1937310"/>
              <a:ext cx="13566" cy="312281"/>
            </a:xfrm>
            <a:custGeom>
              <a:avLst/>
              <a:gdLst/>
              <a:ahLst/>
              <a:cxnLst/>
              <a:rect l="l" t="t" r="r" b="b"/>
              <a:pathLst>
                <a:path w="250" h="5755" extrusionOk="0">
                  <a:moveTo>
                    <a:pt x="130" y="1"/>
                  </a:moveTo>
                  <a:cubicBezTo>
                    <a:pt x="50" y="1"/>
                    <a:pt x="0" y="60"/>
                    <a:pt x="0" y="129"/>
                  </a:cubicBezTo>
                  <a:lnTo>
                    <a:pt x="0" y="5625"/>
                  </a:lnTo>
                  <a:cubicBezTo>
                    <a:pt x="0" y="5705"/>
                    <a:pt x="50" y="5754"/>
                    <a:pt x="130" y="5754"/>
                  </a:cubicBezTo>
                  <a:cubicBezTo>
                    <a:pt x="199" y="5754"/>
                    <a:pt x="249" y="5705"/>
                    <a:pt x="249" y="5625"/>
                  </a:cubicBezTo>
                  <a:lnTo>
                    <a:pt x="249" y="129"/>
                  </a:lnTo>
                  <a:cubicBezTo>
                    <a:pt x="249" y="60"/>
                    <a:pt x="199" y="1"/>
                    <a:pt x="13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9" name="Google Shape;1286;p44">
              <a:extLst>
                <a:ext uri="{FF2B5EF4-FFF2-40B4-BE49-F238E27FC236}">
                  <a16:creationId xmlns:a16="http://schemas.microsoft.com/office/drawing/2014/main" id="{9E2FC668-26B1-1789-633C-49F55B82C5FD}"/>
                </a:ext>
              </a:extLst>
            </p:cNvPr>
            <p:cNvSpPr/>
            <p:nvPr/>
          </p:nvSpPr>
          <p:spPr>
            <a:xfrm>
              <a:off x="3559467" y="1954023"/>
              <a:ext cx="242716" cy="13566"/>
            </a:xfrm>
            <a:custGeom>
              <a:avLst/>
              <a:gdLst/>
              <a:ahLst/>
              <a:cxnLst/>
              <a:rect l="l" t="t" r="r" b="b"/>
              <a:pathLst>
                <a:path w="4473" h="250" extrusionOk="0">
                  <a:moveTo>
                    <a:pt x="130" y="0"/>
                  </a:moveTo>
                  <a:cubicBezTo>
                    <a:pt x="61" y="0"/>
                    <a:pt x="1" y="50"/>
                    <a:pt x="1" y="119"/>
                  </a:cubicBezTo>
                  <a:cubicBezTo>
                    <a:pt x="1" y="189"/>
                    <a:pt x="61" y="249"/>
                    <a:pt x="130" y="249"/>
                  </a:cubicBezTo>
                  <a:lnTo>
                    <a:pt x="4344" y="249"/>
                  </a:lnTo>
                  <a:cubicBezTo>
                    <a:pt x="4413" y="249"/>
                    <a:pt x="4473" y="189"/>
                    <a:pt x="4473" y="119"/>
                  </a:cubicBezTo>
                  <a:cubicBezTo>
                    <a:pt x="4473" y="50"/>
                    <a:pt x="4413" y="0"/>
                    <a:pt x="43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0" name="Google Shape;1287;p44">
              <a:extLst>
                <a:ext uri="{FF2B5EF4-FFF2-40B4-BE49-F238E27FC236}">
                  <a16:creationId xmlns:a16="http://schemas.microsoft.com/office/drawing/2014/main" id="{AD4F8576-8F64-9FF5-122F-70C6166AA150}"/>
                </a:ext>
              </a:extLst>
            </p:cNvPr>
            <p:cNvSpPr/>
            <p:nvPr/>
          </p:nvSpPr>
          <p:spPr>
            <a:xfrm>
              <a:off x="3559467" y="1998248"/>
              <a:ext cx="242716" cy="13511"/>
            </a:xfrm>
            <a:custGeom>
              <a:avLst/>
              <a:gdLst/>
              <a:ahLst/>
              <a:cxnLst/>
              <a:rect l="l" t="t" r="r" b="b"/>
              <a:pathLst>
                <a:path w="4473" h="249" extrusionOk="0">
                  <a:moveTo>
                    <a:pt x="130" y="0"/>
                  </a:moveTo>
                  <a:cubicBezTo>
                    <a:pt x="61" y="0"/>
                    <a:pt x="1" y="50"/>
                    <a:pt x="1" y="119"/>
                  </a:cubicBezTo>
                  <a:cubicBezTo>
                    <a:pt x="1" y="199"/>
                    <a:pt x="61" y="249"/>
                    <a:pt x="130" y="249"/>
                  </a:cubicBezTo>
                  <a:lnTo>
                    <a:pt x="4344" y="249"/>
                  </a:lnTo>
                  <a:cubicBezTo>
                    <a:pt x="4413" y="249"/>
                    <a:pt x="4473" y="199"/>
                    <a:pt x="4473" y="119"/>
                  </a:cubicBezTo>
                  <a:cubicBezTo>
                    <a:pt x="4473" y="50"/>
                    <a:pt x="4413" y="0"/>
                    <a:pt x="43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1" name="Google Shape;1288;p44">
              <a:extLst>
                <a:ext uri="{FF2B5EF4-FFF2-40B4-BE49-F238E27FC236}">
                  <a16:creationId xmlns:a16="http://schemas.microsoft.com/office/drawing/2014/main" id="{8E2A88F5-60CE-0468-023D-325377CF5B19}"/>
                </a:ext>
              </a:extLst>
            </p:cNvPr>
            <p:cNvSpPr/>
            <p:nvPr/>
          </p:nvSpPr>
          <p:spPr>
            <a:xfrm>
              <a:off x="3559467" y="2042473"/>
              <a:ext cx="242716" cy="13511"/>
            </a:xfrm>
            <a:custGeom>
              <a:avLst/>
              <a:gdLst/>
              <a:ahLst/>
              <a:cxnLst/>
              <a:rect l="l" t="t" r="r" b="b"/>
              <a:pathLst>
                <a:path w="4473" h="249" extrusionOk="0">
                  <a:moveTo>
                    <a:pt x="130" y="0"/>
                  </a:moveTo>
                  <a:cubicBezTo>
                    <a:pt x="61" y="0"/>
                    <a:pt x="1" y="50"/>
                    <a:pt x="1" y="130"/>
                  </a:cubicBezTo>
                  <a:cubicBezTo>
                    <a:pt x="1" y="199"/>
                    <a:pt x="61" y="249"/>
                    <a:pt x="130" y="249"/>
                  </a:cubicBezTo>
                  <a:lnTo>
                    <a:pt x="4344" y="249"/>
                  </a:lnTo>
                  <a:cubicBezTo>
                    <a:pt x="4413" y="249"/>
                    <a:pt x="4473" y="199"/>
                    <a:pt x="4473" y="130"/>
                  </a:cubicBezTo>
                  <a:cubicBezTo>
                    <a:pt x="4473" y="50"/>
                    <a:pt x="4413" y="0"/>
                    <a:pt x="43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2" name="Google Shape;1289;p44">
              <a:extLst>
                <a:ext uri="{FF2B5EF4-FFF2-40B4-BE49-F238E27FC236}">
                  <a16:creationId xmlns:a16="http://schemas.microsoft.com/office/drawing/2014/main" id="{608FBD75-F510-E4EC-819E-3198C234EA6D}"/>
                </a:ext>
              </a:extLst>
            </p:cNvPr>
            <p:cNvSpPr/>
            <p:nvPr/>
          </p:nvSpPr>
          <p:spPr>
            <a:xfrm>
              <a:off x="3559467" y="2086644"/>
              <a:ext cx="242716" cy="13566"/>
            </a:xfrm>
            <a:custGeom>
              <a:avLst/>
              <a:gdLst/>
              <a:ahLst/>
              <a:cxnLst/>
              <a:rect l="l" t="t" r="r" b="b"/>
              <a:pathLst>
                <a:path w="4473" h="250" extrusionOk="0">
                  <a:moveTo>
                    <a:pt x="130" y="1"/>
                  </a:moveTo>
                  <a:cubicBezTo>
                    <a:pt x="61" y="1"/>
                    <a:pt x="1" y="61"/>
                    <a:pt x="1" y="131"/>
                  </a:cubicBezTo>
                  <a:cubicBezTo>
                    <a:pt x="1" y="200"/>
                    <a:pt x="61" y="250"/>
                    <a:pt x="130" y="250"/>
                  </a:cubicBezTo>
                  <a:lnTo>
                    <a:pt x="4344" y="250"/>
                  </a:lnTo>
                  <a:cubicBezTo>
                    <a:pt x="4413" y="250"/>
                    <a:pt x="4473" y="200"/>
                    <a:pt x="4473" y="131"/>
                  </a:cubicBezTo>
                  <a:cubicBezTo>
                    <a:pt x="4473" y="61"/>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3" name="Google Shape;1290;p44">
              <a:extLst>
                <a:ext uri="{FF2B5EF4-FFF2-40B4-BE49-F238E27FC236}">
                  <a16:creationId xmlns:a16="http://schemas.microsoft.com/office/drawing/2014/main" id="{77B5B2CB-04A1-C1A5-B2D5-4B13918EFCC1}"/>
                </a:ext>
              </a:extLst>
            </p:cNvPr>
            <p:cNvSpPr/>
            <p:nvPr/>
          </p:nvSpPr>
          <p:spPr>
            <a:xfrm>
              <a:off x="3559467" y="2130869"/>
              <a:ext cx="242716" cy="13566"/>
            </a:xfrm>
            <a:custGeom>
              <a:avLst/>
              <a:gdLst/>
              <a:ahLst/>
              <a:cxnLst/>
              <a:rect l="l" t="t" r="r" b="b"/>
              <a:pathLst>
                <a:path w="4473" h="250" extrusionOk="0">
                  <a:moveTo>
                    <a:pt x="130" y="1"/>
                  </a:moveTo>
                  <a:cubicBezTo>
                    <a:pt x="61" y="1"/>
                    <a:pt x="1" y="60"/>
                    <a:pt x="1" y="130"/>
                  </a:cubicBezTo>
                  <a:cubicBezTo>
                    <a:pt x="1" y="200"/>
                    <a:pt x="61" y="250"/>
                    <a:pt x="130" y="250"/>
                  </a:cubicBezTo>
                  <a:lnTo>
                    <a:pt x="4344" y="250"/>
                  </a:lnTo>
                  <a:cubicBezTo>
                    <a:pt x="4413" y="250"/>
                    <a:pt x="4473" y="200"/>
                    <a:pt x="4473" y="130"/>
                  </a:cubicBezTo>
                  <a:cubicBezTo>
                    <a:pt x="4473" y="60"/>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4" name="Google Shape;1291;p44">
              <a:extLst>
                <a:ext uri="{FF2B5EF4-FFF2-40B4-BE49-F238E27FC236}">
                  <a16:creationId xmlns:a16="http://schemas.microsoft.com/office/drawing/2014/main" id="{E650692D-7B32-73F8-C12F-159EE811AFEB}"/>
                </a:ext>
              </a:extLst>
            </p:cNvPr>
            <p:cNvSpPr/>
            <p:nvPr/>
          </p:nvSpPr>
          <p:spPr>
            <a:xfrm>
              <a:off x="3559467" y="2175095"/>
              <a:ext cx="242716" cy="13566"/>
            </a:xfrm>
            <a:custGeom>
              <a:avLst/>
              <a:gdLst/>
              <a:ahLst/>
              <a:cxnLst/>
              <a:rect l="l" t="t" r="r" b="b"/>
              <a:pathLst>
                <a:path w="4473" h="250" extrusionOk="0">
                  <a:moveTo>
                    <a:pt x="130" y="1"/>
                  </a:moveTo>
                  <a:cubicBezTo>
                    <a:pt x="61" y="1"/>
                    <a:pt x="1" y="60"/>
                    <a:pt x="1" y="130"/>
                  </a:cubicBezTo>
                  <a:cubicBezTo>
                    <a:pt x="1" y="200"/>
                    <a:pt x="61" y="250"/>
                    <a:pt x="130" y="250"/>
                  </a:cubicBezTo>
                  <a:lnTo>
                    <a:pt x="4344" y="250"/>
                  </a:lnTo>
                  <a:cubicBezTo>
                    <a:pt x="4413" y="250"/>
                    <a:pt x="4473" y="200"/>
                    <a:pt x="4473" y="130"/>
                  </a:cubicBezTo>
                  <a:cubicBezTo>
                    <a:pt x="4473" y="60"/>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5" name="Google Shape;1292;p44">
              <a:extLst>
                <a:ext uri="{FF2B5EF4-FFF2-40B4-BE49-F238E27FC236}">
                  <a16:creationId xmlns:a16="http://schemas.microsoft.com/office/drawing/2014/main" id="{9BF727FC-A612-72DA-D942-E479E45FB9A1}"/>
                </a:ext>
              </a:extLst>
            </p:cNvPr>
            <p:cNvSpPr/>
            <p:nvPr/>
          </p:nvSpPr>
          <p:spPr>
            <a:xfrm>
              <a:off x="3559467" y="2219320"/>
              <a:ext cx="242716" cy="13566"/>
            </a:xfrm>
            <a:custGeom>
              <a:avLst/>
              <a:gdLst/>
              <a:ahLst/>
              <a:cxnLst/>
              <a:rect l="l" t="t" r="r" b="b"/>
              <a:pathLst>
                <a:path w="4473" h="250" extrusionOk="0">
                  <a:moveTo>
                    <a:pt x="130" y="1"/>
                  </a:moveTo>
                  <a:cubicBezTo>
                    <a:pt x="61" y="1"/>
                    <a:pt x="1" y="60"/>
                    <a:pt x="1" y="130"/>
                  </a:cubicBezTo>
                  <a:cubicBezTo>
                    <a:pt x="1" y="199"/>
                    <a:pt x="61" y="250"/>
                    <a:pt x="130" y="250"/>
                  </a:cubicBezTo>
                  <a:lnTo>
                    <a:pt x="4344" y="250"/>
                  </a:lnTo>
                  <a:cubicBezTo>
                    <a:pt x="4413" y="250"/>
                    <a:pt x="4473" y="199"/>
                    <a:pt x="4473" y="130"/>
                  </a:cubicBezTo>
                  <a:cubicBezTo>
                    <a:pt x="4473" y="60"/>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grpSp>
      <p:sp>
        <p:nvSpPr>
          <p:cNvPr id="46" name="Google Shape;1293;p44">
            <a:extLst>
              <a:ext uri="{FF2B5EF4-FFF2-40B4-BE49-F238E27FC236}">
                <a16:creationId xmlns:a16="http://schemas.microsoft.com/office/drawing/2014/main" id="{64F3AA7B-91F8-608D-EDD1-81BFAFA8B7EA}"/>
              </a:ext>
            </a:extLst>
          </p:cNvPr>
          <p:cNvSpPr/>
          <p:nvPr/>
        </p:nvSpPr>
        <p:spPr>
          <a:xfrm>
            <a:off x="4836935" y="2974231"/>
            <a:ext cx="2052851" cy="2053955"/>
          </a:xfrm>
          <a:custGeom>
            <a:avLst/>
            <a:gdLst/>
            <a:ahLst/>
            <a:cxnLst/>
            <a:rect l="l" t="t" r="r" b="b"/>
            <a:pathLst>
              <a:path w="17664" h="17674" extrusionOk="0">
                <a:moveTo>
                  <a:pt x="8827" y="1"/>
                </a:moveTo>
                <a:cubicBezTo>
                  <a:pt x="3956" y="1"/>
                  <a:pt x="1" y="3956"/>
                  <a:pt x="1" y="8838"/>
                </a:cubicBezTo>
                <a:cubicBezTo>
                  <a:pt x="1" y="13718"/>
                  <a:pt x="3956" y="17674"/>
                  <a:pt x="8827" y="17674"/>
                </a:cubicBezTo>
                <a:cubicBezTo>
                  <a:pt x="13708" y="17674"/>
                  <a:pt x="17663" y="13718"/>
                  <a:pt x="17663" y="8838"/>
                </a:cubicBezTo>
                <a:cubicBezTo>
                  <a:pt x="17663" y="3956"/>
                  <a:pt x="13708" y="1"/>
                  <a:pt x="8827"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7" name="Google Shape;1294;p44">
            <a:extLst>
              <a:ext uri="{FF2B5EF4-FFF2-40B4-BE49-F238E27FC236}">
                <a16:creationId xmlns:a16="http://schemas.microsoft.com/office/drawing/2014/main" id="{23119223-F494-EB6D-71AB-FB6B80E0BA3C}"/>
              </a:ext>
            </a:extLst>
          </p:cNvPr>
          <p:cNvSpPr/>
          <p:nvPr/>
        </p:nvSpPr>
        <p:spPr>
          <a:xfrm>
            <a:off x="5139420" y="3276801"/>
            <a:ext cx="1447919" cy="1448856"/>
          </a:xfrm>
          <a:custGeom>
            <a:avLst/>
            <a:gdLst/>
            <a:ahLst/>
            <a:cxnLst/>
            <a:rect l="l" t="t" r="r" b="b"/>
            <a:pathLst>
              <a:path w="17664" h="17674" extrusionOk="0">
                <a:moveTo>
                  <a:pt x="8827" y="1"/>
                </a:moveTo>
                <a:cubicBezTo>
                  <a:pt x="3956" y="1"/>
                  <a:pt x="1" y="3956"/>
                  <a:pt x="1" y="8838"/>
                </a:cubicBezTo>
                <a:cubicBezTo>
                  <a:pt x="1" y="13718"/>
                  <a:pt x="3956" y="17674"/>
                  <a:pt x="8827" y="17674"/>
                </a:cubicBezTo>
                <a:cubicBezTo>
                  <a:pt x="13708" y="17674"/>
                  <a:pt x="17663" y="13718"/>
                  <a:pt x="17663" y="8838"/>
                </a:cubicBezTo>
                <a:cubicBezTo>
                  <a:pt x="17663" y="3956"/>
                  <a:pt x="13708" y="1"/>
                  <a:pt x="8827" y="1"/>
                </a:cubicBezTo>
                <a:close/>
              </a:path>
            </a:pathLst>
          </a:custGeom>
          <a:noFill/>
          <a:ln w="152400"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grpSp>
        <p:nvGrpSpPr>
          <p:cNvPr id="48" name="Google Shape;1295;p44">
            <a:extLst>
              <a:ext uri="{FF2B5EF4-FFF2-40B4-BE49-F238E27FC236}">
                <a16:creationId xmlns:a16="http://schemas.microsoft.com/office/drawing/2014/main" id="{31D8A353-25A5-8AE5-ECB6-74DAB94179D0}"/>
              </a:ext>
            </a:extLst>
          </p:cNvPr>
          <p:cNvGrpSpPr/>
          <p:nvPr/>
        </p:nvGrpSpPr>
        <p:grpSpPr>
          <a:xfrm>
            <a:off x="5463671" y="3662104"/>
            <a:ext cx="799433" cy="678200"/>
            <a:chOff x="1433825" y="1720900"/>
            <a:chExt cx="599575" cy="508650"/>
          </a:xfrm>
        </p:grpSpPr>
        <p:sp>
          <p:nvSpPr>
            <p:cNvPr id="49" name="Google Shape;1296;p44">
              <a:extLst>
                <a:ext uri="{FF2B5EF4-FFF2-40B4-BE49-F238E27FC236}">
                  <a16:creationId xmlns:a16="http://schemas.microsoft.com/office/drawing/2014/main" id="{55F96616-4925-402A-4C9C-57E9B278D3BC}"/>
                </a:ext>
              </a:extLst>
            </p:cNvPr>
            <p:cNvSpPr/>
            <p:nvPr/>
          </p:nvSpPr>
          <p:spPr>
            <a:xfrm>
              <a:off x="1433825" y="1720900"/>
              <a:ext cx="599575" cy="156600"/>
            </a:xfrm>
            <a:custGeom>
              <a:avLst/>
              <a:gdLst/>
              <a:ahLst/>
              <a:cxnLst/>
              <a:rect l="l" t="t" r="r" b="b"/>
              <a:pathLst>
                <a:path w="23983" h="6264" extrusionOk="0">
                  <a:moveTo>
                    <a:pt x="6718" y="1069"/>
                  </a:moveTo>
                  <a:cubicBezTo>
                    <a:pt x="7854" y="1069"/>
                    <a:pt x="8799" y="1995"/>
                    <a:pt x="8799" y="3149"/>
                  </a:cubicBezTo>
                  <a:cubicBezTo>
                    <a:pt x="8799" y="4269"/>
                    <a:pt x="7854" y="5214"/>
                    <a:pt x="6718" y="5214"/>
                  </a:cubicBezTo>
                  <a:cubicBezTo>
                    <a:pt x="5580" y="5214"/>
                    <a:pt x="4654" y="4269"/>
                    <a:pt x="4654" y="3149"/>
                  </a:cubicBezTo>
                  <a:cubicBezTo>
                    <a:pt x="4654" y="1995"/>
                    <a:pt x="5580" y="1069"/>
                    <a:pt x="6718" y="1069"/>
                  </a:cubicBezTo>
                  <a:close/>
                  <a:moveTo>
                    <a:pt x="6718" y="1"/>
                  </a:moveTo>
                  <a:cubicBezTo>
                    <a:pt x="5179" y="1"/>
                    <a:pt x="3866" y="1120"/>
                    <a:pt x="3621" y="2590"/>
                  </a:cubicBezTo>
                  <a:lnTo>
                    <a:pt x="526" y="2590"/>
                  </a:lnTo>
                  <a:cubicBezTo>
                    <a:pt x="228" y="2590"/>
                    <a:pt x="1" y="2853"/>
                    <a:pt x="1" y="3149"/>
                  </a:cubicBezTo>
                  <a:cubicBezTo>
                    <a:pt x="1" y="3429"/>
                    <a:pt x="228" y="3674"/>
                    <a:pt x="526" y="3674"/>
                  </a:cubicBezTo>
                  <a:lnTo>
                    <a:pt x="3621" y="3674"/>
                  </a:lnTo>
                  <a:cubicBezTo>
                    <a:pt x="3866" y="5144"/>
                    <a:pt x="5179" y="6263"/>
                    <a:pt x="6718" y="6263"/>
                  </a:cubicBezTo>
                  <a:cubicBezTo>
                    <a:pt x="8274" y="6263"/>
                    <a:pt x="9552" y="5144"/>
                    <a:pt x="9797" y="3674"/>
                  </a:cubicBezTo>
                  <a:lnTo>
                    <a:pt x="23458" y="3674"/>
                  </a:lnTo>
                  <a:cubicBezTo>
                    <a:pt x="23738" y="3674"/>
                    <a:pt x="23982" y="3429"/>
                    <a:pt x="23982" y="3149"/>
                  </a:cubicBezTo>
                  <a:cubicBezTo>
                    <a:pt x="23982" y="2853"/>
                    <a:pt x="23738" y="2590"/>
                    <a:pt x="23458" y="2590"/>
                  </a:cubicBezTo>
                  <a:lnTo>
                    <a:pt x="9797" y="2590"/>
                  </a:lnTo>
                  <a:cubicBezTo>
                    <a:pt x="9552" y="1120"/>
                    <a:pt x="8274" y="1"/>
                    <a:pt x="6718" y="1"/>
                  </a:cubicBezTo>
                  <a:close/>
                </a:path>
              </a:pathLst>
            </a:custGeom>
            <a:solidFill>
              <a:srgbClr val="D9D9D9"/>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50" name="Google Shape;1297;p44">
              <a:extLst>
                <a:ext uri="{FF2B5EF4-FFF2-40B4-BE49-F238E27FC236}">
                  <a16:creationId xmlns:a16="http://schemas.microsoft.com/office/drawing/2014/main" id="{CB16754E-AF0F-4895-EBF4-705AFC72644C}"/>
                </a:ext>
              </a:extLst>
            </p:cNvPr>
            <p:cNvSpPr/>
            <p:nvPr/>
          </p:nvSpPr>
          <p:spPr>
            <a:xfrm>
              <a:off x="1433825" y="1897175"/>
              <a:ext cx="599575" cy="156575"/>
            </a:xfrm>
            <a:custGeom>
              <a:avLst/>
              <a:gdLst/>
              <a:ahLst/>
              <a:cxnLst/>
              <a:rect l="l" t="t" r="r" b="b"/>
              <a:pathLst>
                <a:path w="23983" h="6263" extrusionOk="0">
                  <a:moveTo>
                    <a:pt x="18595" y="1050"/>
                  </a:moveTo>
                  <a:cubicBezTo>
                    <a:pt x="19749" y="1050"/>
                    <a:pt x="20659" y="1994"/>
                    <a:pt x="20659" y="3114"/>
                  </a:cubicBezTo>
                  <a:cubicBezTo>
                    <a:pt x="20659" y="4268"/>
                    <a:pt x="19749" y="5195"/>
                    <a:pt x="18595" y="5195"/>
                  </a:cubicBezTo>
                  <a:cubicBezTo>
                    <a:pt x="17475" y="5195"/>
                    <a:pt x="16549" y="4268"/>
                    <a:pt x="16549" y="3114"/>
                  </a:cubicBezTo>
                  <a:cubicBezTo>
                    <a:pt x="16549" y="1994"/>
                    <a:pt x="17475" y="1050"/>
                    <a:pt x="18595" y="1050"/>
                  </a:cubicBezTo>
                  <a:close/>
                  <a:moveTo>
                    <a:pt x="18595" y="0"/>
                  </a:moveTo>
                  <a:cubicBezTo>
                    <a:pt x="17074" y="0"/>
                    <a:pt x="15761" y="1120"/>
                    <a:pt x="15516" y="2589"/>
                  </a:cubicBezTo>
                  <a:lnTo>
                    <a:pt x="526" y="2589"/>
                  </a:lnTo>
                  <a:cubicBezTo>
                    <a:pt x="228" y="2589"/>
                    <a:pt x="1" y="2851"/>
                    <a:pt x="1" y="3114"/>
                  </a:cubicBezTo>
                  <a:cubicBezTo>
                    <a:pt x="1" y="3410"/>
                    <a:pt x="228" y="3673"/>
                    <a:pt x="526" y="3673"/>
                  </a:cubicBezTo>
                  <a:lnTo>
                    <a:pt x="15516" y="3673"/>
                  </a:lnTo>
                  <a:cubicBezTo>
                    <a:pt x="15761" y="5143"/>
                    <a:pt x="17074" y="6262"/>
                    <a:pt x="18595" y="6262"/>
                  </a:cubicBezTo>
                  <a:cubicBezTo>
                    <a:pt x="20134" y="6262"/>
                    <a:pt x="21447" y="5143"/>
                    <a:pt x="21692" y="3673"/>
                  </a:cubicBezTo>
                  <a:lnTo>
                    <a:pt x="23458" y="3673"/>
                  </a:lnTo>
                  <a:cubicBezTo>
                    <a:pt x="23738" y="3673"/>
                    <a:pt x="23982" y="3410"/>
                    <a:pt x="23982" y="3114"/>
                  </a:cubicBezTo>
                  <a:cubicBezTo>
                    <a:pt x="23982" y="2851"/>
                    <a:pt x="23738" y="2589"/>
                    <a:pt x="23458" y="2589"/>
                  </a:cubicBezTo>
                  <a:lnTo>
                    <a:pt x="21692" y="2589"/>
                  </a:lnTo>
                  <a:cubicBezTo>
                    <a:pt x="21447" y="1120"/>
                    <a:pt x="20134" y="0"/>
                    <a:pt x="18595" y="0"/>
                  </a:cubicBezTo>
                  <a:close/>
                </a:path>
              </a:pathLst>
            </a:custGeom>
            <a:solidFill>
              <a:srgbClr val="D9D9D9"/>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51" name="Google Shape;1298;p44">
              <a:extLst>
                <a:ext uri="{FF2B5EF4-FFF2-40B4-BE49-F238E27FC236}">
                  <a16:creationId xmlns:a16="http://schemas.microsoft.com/office/drawing/2014/main" id="{F80D2348-C953-510F-DB62-1401CCCC08A7}"/>
                </a:ext>
              </a:extLst>
            </p:cNvPr>
            <p:cNvSpPr/>
            <p:nvPr/>
          </p:nvSpPr>
          <p:spPr>
            <a:xfrm>
              <a:off x="1433825" y="2073375"/>
              <a:ext cx="599575" cy="156175"/>
            </a:xfrm>
            <a:custGeom>
              <a:avLst/>
              <a:gdLst/>
              <a:ahLst/>
              <a:cxnLst/>
              <a:rect l="l" t="t" r="r" b="b"/>
              <a:pathLst>
                <a:path w="23983" h="6247" extrusionOk="0">
                  <a:moveTo>
                    <a:pt x="11441" y="1050"/>
                  </a:moveTo>
                  <a:cubicBezTo>
                    <a:pt x="12577" y="1050"/>
                    <a:pt x="13522" y="1960"/>
                    <a:pt x="13522" y="3114"/>
                  </a:cubicBezTo>
                  <a:cubicBezTo>
                    <a:pt x="13522" y="4269"/>
                    <a:pt x="12577" y="5197"/>
                    <a:pt x="11441" y="5197"/>
                  </a:cubicBezTo>
                  <a:cubicBezTo>
                    <a:pt x="10303" y="5197"/>
                    <a:pt x="9377" y="4269"/>
                    <a:pt x="9377" y="3114"/>
                  </a:cubicBezTo>
                  <a:cubicBezTo>
                    <a:pt x="9377" y="1960"/>
                    <a:pt x="10303" y="1050"/>
                    <a:pt x="11441" y="1050"/>
                  </a:cubicBezTo>
                  <a:close/>
                  <a:moveTo>
                    <a:pt x="11441" y="1"/>
                  </a:moveTo>
                  <a:cubicBezTo>
                    <a:pt x="9902" y="1"/>
                    <a:pt x="8589" y="1120"/>
                    <a:pt x="8344" y="2590"/>
                  </a:cubicBezTo>
                  <a:lnTo>
                    <a:pt x="526" y="2590"/>
                  </a:lnTo>
                  <a:cubicBezTo>
                    <a:pt x="228" y="2590"/>
                    <a:pt x="1" y="2818"/>
                    <a:pt x="1" y="3114"/>
                  </a:cubicBezTo>
                  <a:cubicBezTo>
                    <a:pt x="1" y="3412"/>
                    <a:pt x="228" y="3639"/>
                    <a:pt x="526" y="3639"/>
                  </a:cubicBezTo>
                  <a:lnTo>
                    <a:pt x="8344" y="3639"/>
                  </a:lnTo>
                  <a:cubicBezTo>
                    <a:pt x="8589" y="5109"/>
                    <a:pt x="9902" y="6246"/>
                    <a:pt x="11441" y="6246"/>
                  </a:cubicBezTo>
                  <a:cubicBezTo>
                    <a:pt x="12997" y="6246"/>
                    <a:pt x="14275" y="5109"/>
                    <a:pt x="14520" y="3639"/>
                  </a:cubicBezTo>
                  <a:lnTo>
                    <a:pt x="23458" y="3639"/>
                  </a:lnTo>
                  <a:cubicBezTo>
                    <a:pt x="23738" y="3639"/>
                    <a:pt x="23982" y="3412"/>
                    <a:pt x="23982" y="3114"/>
                  </a:cubicBezTo>
                  <a:cubicBezTo>
                    <a:pt x="23982" y="2818"/>
                    <a:pt x="23738" y="2590"/>
                    <a:pt x="23458" y="2590"/>
                  </a:cubicBezTo>
                  <a:lnTo>
                    <a:pt x="14520" y="2590"/>
                  </a:lnTo>
                  <a:cubicBezTo>
                    <a:pt x="14275" y="1120"/>
                    <a:pt x="12997" y="1"/>
                    <a:pt x="11441" y="1"/>
                  </a:cubicBezTo>
                  <a:close/>
                </a:path>
              </a:pathLst>
            </a:custGeom>
            <a:solidFill>
              <a:srgbClr val="D9D9D9"/>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grpSp>
      <p:pic>
        <p:nvPicPr>
          <p:cNvPr id="53" name="Graphic 52" descr="Phone Vibration outline">
            <a:extLst>
              <a:ext uri="{FF2B5EF4-FFF2-40B4-BE49-F238E27FC236}">
                <a16:creationId xmlns:a16="http://schemas.microsoft.com/office/drawing/2014/main" id="{588C4974-5BB0-E37B-E41B-0F0B348EFB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5964" y="4827012"/>
            <a:ext cx="914400" cy="914400"/>
          </a:xfrm>
          <a:prstGeom prst="rect">
            <a:avLst/>
          </a:prstGeom>
        </p:spPr>
      </p:pic>
      <p:pic>
        <p:nvPicPr>
          <p:cNvPr id="57" name="Graphic 56" descr="Chat bubble outline">
            <a:extLst>
              <a:ext uri="{FF2B5EF4-FFF2-40B4-BE49-F238E27FC236}">
                <a16:creationId xmlns:a16="http://schemas.microsoft.com/office/drawing/2014/main" id="{DDD37AA2-14F0-BDD7-FA8C-29726B0657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9455" y="2526346"/>
            <a:ext cx="914400" cy="914400"/>
          </a:xfrm>
          <a:prstGeom prst="rect">
            <a:avLst/>
          </a:prstGeom>
        </p:spPr>
      </p:pic>
      <p:pic>
        <p:nvPicPr>
          <p:cNvPr id="59" name="Graphic 58" descr="Chat outline">
            <a:extLst>
              <a:ext uri="{FF2B5EF4-FFF2-40B4-BE49-F238E27FC236}">
                <a16:creationId xmlns:a16="http://schemas.microsoft.com/office/drawing/2014/main" id="{9FE31D1C-2A91-368B-A44E-CB97E1B8CA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9455" y="4815448"/>
            <a:ext cx="914400" cy="914400"/>
          </a:xfrm>
          <a:prstGeom prst="rect">
            <a:avLst/>
          </a:prstGeom>
        </p:spPr>
      </p:pic>
      <p:sp>
        <p:nvSpPr>
          <p:cNvPr id="12" name="Google Shape;1263;p44">
            <a:extLst>
              <a:ext uri="{FF2B5EF4-FFF2-40B4-BE49-F238E27FC236}">
                <a16:creationId xmlns:a16="http://schemas.microsoft.com/office/drawing/2014/main" id="{C900464D-B3E8-C8CE-2B44-86F08DF7C5B9}"/>
              </a:ext>
            </a:extLst>
          </p:cNvPr>
          <p:cNvSpPr txBox="1"/>
          <p:nvPr/>
        </p:nvSpPr>
        <p:spPr>
          <a:xfrm>
            <a:off x="1210972" y="5236606"/>
            <a:ext cx="2119497" cy="396150"/>
          </a:xfrm>
          <a:prstGeom prst="rect">
            <a:avLst/>
          </a:prstGeom>
          <a:noFill/>
          <a:ln>
            <a:noFill/>
          </a:ln>
        </p:spPr>
        <p:txBody>
          <a:bodyPr spcFirstLastPara="1" wrap="square" lIns="121900" tIns="121900" rIns="121900" bIns="121900" anchor="t" anchorCtr="0">
            <a:noAutofit/>
          </a:bodyPr>
          <a:lstStyle/>
          <a:p>
            <a:r>
              <a:rPr lang="en" sz="1600" dirty="0">
                <a:solidFill>
                  <a:srgbClr val="4D4D4D"/>
                </a:solidFill>
                <a:latin typeface="Arial" panose="020B0604020202020204" pitchFamily="34" charset="0"/>
                <a:ea typeface="Roboto"/>
                <a:cs typeface="Arial" panose="020B0604020202020204" pitchFamily="34" charset="0"/>
                <a:sym typeface="Roboto"/>
              </a:rPr>
              <a:t>No changes made.</a:t>
            </a:r>
            <a:endParaRPr sz="1600" dirty="0">
              <a:solidFill>
                <a:srgbClr val="4D4D4D"/>
              </a:solidFill>
              <a:latin typeface="Arial" panose="020B0604020202020204" pitchFamily="34" charset="0"/>
              <a:ea typeface="Roboto"/>
              <a:cs typeface="Arial" panose="020B0604020202020204" pitchFamily="34" charset="0"/>
              <a:sym typeface="Roboto"/>
            </a:endParaRPr>
          </a:p>
        </p:txBody>
      </p:sp>
      <p:sp>
        <p:nvSpPr>
          <p:cNvPr id="24" name="Google Shape;1269;p44">
            <a:extLst>
              <a:ext uri="{FF2B5EF4-FFF2-40B4-BE49-F238E27FC236}">
                <a16:creationId xmlns:a16="http://schemas.microsoft.com/office/drawing/2014/main" id="{B31F1C02-9341-9A46-8111-7B1FB2EF7745}"/>
              </a:ext>
            </a:extLst>
          </p:cNvPr>
          <p:cNvSpPr txBox="1"/>
          <p:nvPr/>
        </p:nvSpPr>
        <p:spPr>
          <a:xfrm>
            <a:off x="8447987" y="5542488"/>
            <a:ext cx="2715922" cy="808400"/>
          </a:xfrm>
          <a:prstGeom prst="rect">
            <a:avLst/>
          </a:prstGeom>
          <a:noFill/>
          <a:ln>
            <a:noFill/>
          </a:ln>
        </p:spPr>
        <p:txBody>
          <a:bodyPr spcFirstLastPara="1" wrap="square" lIns="121900" tIns="121900" rIns="121900" bIns="121900" anchor="t" anchorCtr="0">
            <a:noAutofit/>
          </a:bodyPr>
          <a:lstStyle/>
          <a:p>
            <a:r>
              <a:rPr lang="en" sz="1600" dirty="0">
                <a:solidFill>
                  <a:srgbClr val="4D4D4D"/>
                </a:solidFill>
                <a:latin typeface="Arial" panose="020B0604020202020204" pitchFamily="34" charset="0"/>
                <a:ea typeface="Roboto"/>
                <a:cs typeface="Arial" panose="020B0604020202020204" pitchFamily="34" charset="0"/>
                <a:sym typeface="Roboto"/>
              </a:rPr>
              <a:t>Text and formatting changes made to the dissent poster and the </a:t>
            </a:r>
            <a:r>
              <a:rPr lang="en-GB" sz="1600" dirty="0">
                <a:solidFill>
                  <a:srgbClr val="4D4D4D"/>
                </a:solidFill>
                <a:latin typeface="Arial" panose="020B0604020202020204" pitchFamily="34" charset="0"/>
                <a:ea typeface="Roboto"/>
                <a:cs typeface="Arial" panose="020B0604020202020204" pitchFamily="34" charset="0"/>
                <a:sym typeface="Roboto"/>
              </a:rPr>
              <a:t>16/17-year olds’ leaflet.</a:t>
            </a:r>
            <a:r>
              <a:rPr lang="en" sz="1600" dirty="0">
                <a:solidFill>
                  <a:srgbClr val="4D4D4D"/>
                </a:solidFill>
                <a:latin typeface="Arial" panose="020B0604020202020204" pitchFamily="34" charset="0"/>
                <a:ea typeface="Roboto"/>
                <a:cs typeface="Arial" panose="020B0604020202020204" pitchFamily="34" charset="0"/>
                <a:sym typeface="Roboto"/>
              </a:rPr>
              <a:t>  </a:t>
            </a:r>
          </a:p>
        </p:txBody>
      </p:sp>
    </p:spTree>
    <p:extLst>
      <p:ext uri="{BB962C8B-B14F-4D97-AF65-F5344CB8AC3E}">
        <p14:creationId xmlns:p14="http://schemas.microsoft.com/office/powerpoint/2010/main" val="94359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246" y="170814"/>
            <a:ext cx="10515600" cy="1325563"/>
          </a:xfrm>
        </p:spPr>
        <p:txBody>
          <a:bodyPr>
            <a:normAutofit/>
          </a:bodyPr>
          <a:lstStyle/>
          <a:p>
            <a:r>
              <a:rPr lang="en-GB" sz="3000" dirty="0">
                <a:solidFill>
                  <a:srgbClr val="007B4E"/>
                </a:solidFill>
                <a:latin typeface="Arial" panose="020B0604020202020204" pitchFamily="34" charset="0"/>
                <a:cs typeface="Arial" panose="020B0604020202020204" pitchFamily="34" charset="0"/>
              </a:rPr>
              <a:t>Cover letter changes</a:t>
            </a:r>
            <a:endParaRPr lang="en-US" sz="3000" dirty="0">
              <a:solidFill>
                <a:srgbClr val="007B4E"/>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925D682-2FA8-55DA-5E79-F4F13C8761AD}"/>
              </a:ext>
            </a:extLst>
          </p:cNvPr>
          <p:cNvSpPr>
            <a:spLocks noGrp="1"/>
          </p:cNvSpPr>
          <p:nvPr>
            <p:ph idx="1"/>
          </p:nvPr>
        </p:nvSpPr>
        <p:spPr>
          <a:xfrm>
            <a:off x="609600" y="1496377"/>
            <a:ext cx="10185971" cy="4486169"/>
          </a:xfrm>
        </p:spPr>
        <p:txBody>
          <a:bodyPr lIns="91440" tIns="45720" rIns="91440" bIns="45720" anchor="t">
            <a:normAutofit/>
          </a:bodyPr>
          <a:lstStyle/>
          <a:p>
            <a:pPr marL="0" indent="-276225">
              <a:buClr>
                <a:srgbClr val="00B050"/>
              </a:buClr>
              <a:buNone/>
            </a:pPr>
            <a:r>
              <a:rPr lang="en-US" sz="1600" dirty="0">
                <a:solidFill>
                  <a:srgbClr val="007B4E"/>
                </a:solidFill>
                <a:latin typeface="Arial"/>
                <a:cs typeface="Arial"/>
              </a:rPr>
              <a:t>Additional covering letter text</a:t>
            </a:r>
          </a:p>
          <a:p>
            <a:pPr lvl="1" indent="-285750">
              <a:spcAft>
                <a:spcPts val="600"/>
              </a:spcAft>
              <a:buClr>
                <a:srgbClr val="00B050"/>
              </a:buClr>
              <a:buFont typeface="Courier New" panose="02070309020205020404" pitchFamily="49" charset="0"/>
              <a:buChar char="o"/>
            </a:pPr>
            <a:r>
              <a:rPr lang="en-US" sz="1600" dirty="0">
                <a:solidFill>
                  <a:srgbClr val="4D4D4D"/>
                </a:solidFill>
                <a:latin typeface="Arial"/>
                <a:cs typeface="Arial"/>
              </a:rPr>
              <a:t>To make the survey more appealing and to drive up the response rate, additional text was added to the first covering letter: </a:t>
            </a:r>
          </a:p>
          <a:p>
            <a:pPr lvl="2" indent="-285750">
              <a:buClr>
                <a:srgbClr val="00B050"/>
              </a:buClr>
              <a:buFont typeface="Courier New" panose="02070309020205020404" pitchFamily="49" charset="0"/>
              <a:buChar char="o"/>
            </a:pPr>
            <a:r>
              <a:rPr lang="en-US" sz="1600" dirty="0">
                <a:solidFill>
                  <a:srgbClr val="4D4D4D"/>
                </a:solidFill>
                <a:latin typeface="Arial"/>
                <a:cs typeface="Arial"/>
              </a:rPr>
              <a:t>“The best way for us to improve our care is by hearing from people who have recently used our services. Last year, almost 15,000 adults used the survey to tell the NHS about their care and help improve services in the future. Your voice matters more than ever - share your experience in the NHS survey and help shape better care for everyone.”</a:t>
            </a:r>
          </a:p>
          <a:p>
            <a:pPr lvl="1" indent="-285750">
              <a:buClr>
                <a:srgbClr val="00B050"/>
              </a:buClr>
              <a:buFont typeface="Courier New" panose="02070309020205020404" pitchFamily="49" charset="0"/>
              <a:buChar char="o"/>
            </a:pPr>
            <a:endParaRPr lang="en-US" sz="1600" dirty="0">
              <a:latin typeface="Arial"/>
              <a:cs typeface="Arial"/>
            </a:endParaRPr>
          </a:p>
          <a:p>
            <a:pPr marL="0" indent="-276225">
              <a:buClr>
                <a:srgbClr val="00B050"/>
              </a:buClr>
              <a:buNone/>
            </a:pPr>
            <a:r>
              <a:rPr lang="en-GB" sz="1600" dirty="0">
                <a:solidFill>
                  <a:srgbClr val="007B4E"/>
                </a:solidFill>
                <a:latin typeface="Arial"/>
                <a:cs typeface="Arial"/>
              </a:rPr>
              <a:t>Changes to the last covering letter:</a:t>
            </a:r>
          </a:p>
          <a:p>
            <a:pPr lvl="1" indent="-285750">
              <a:buClr>
                <a:srgbClr val="00B050"/>
              </a:buClr>
              <a:buFont typeface="Courier New" panose="02070309020205020404" pitchFamily="49" charset="0"/>
              <a:buChar char="o"/>
            </a:pPr>
            <a:r>
              <a:rPr lang="en-GB" sz="1600" dirty="0">
                <a:solidFill>
                  <a:srgbClr val="4D4D4D"/>
                </a:solidFill>
                <a:latin typeface="Arial"/>
                <a:cs typeface="Arial"/>
              </a:rPr>
              <a:t>Text has been changed to ‘we recently sent’, instead of stating the month, as month can differ depending on when the trust entered fieldwork.</a:t>
            </a:r>
          </a:p>
        </p:txBody>
      </p:sp>
    </p:spTree>
    <p:extLst>
      <p:ext uri="{BB962C8B-B14F-4D97-AF65-F5344CB8AC3E}">
        <p14:creationId xmlns:p14="http://schemas.microsoft.com/office/powerpoint/2010/main" val="47714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survey&#10;&#10;AI-generated content may be incorrect.">
            <a:extLst>
              <a:ext uri="{FF2B5EF4-FFF2-40B4-BE49-F238E27FC236}">
                <a16:creationId xmlns:a16="http://schemas.microsoft.com/office/drawing/2014/main" id="{A6F540A1-504A-F125-A7A1-8D0B20DB9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975" y="2227887"/>
            <a:ext cx="5670412" cy="2895379"/>
          </a:xfrm>
          <a:prstGeom prst="rect">
            <a:avLst/>
          </a:prstGeom>
        </p:spPr>
      </p:pic>
      <p:sp>
        <p:nvSpPr>
          <p:cNvPr id="2" name="Title 1"/>
          <p:cNvSpPr>
            <a:spLocks noGrp="1"/>
          </p:cNvSpPr>
          <p:nvPr>
            <p:ph type="title"/>
          </p:nvPr>
        </p:nvSpPr>
        <p:spPr>
          <a:xfrm>
            <a:off x="609600" y="194690"/>
            <a:ext cx="10515600" cy="1325563"/>
          </a:xfrm>
        </p:spPr>
        <p:txBody>
          <a:bodyPr>
            <a:normAutofit/>
          </a:bodyPr>
          <a:lstStyle/>
          <a:p>
            <a:r>
              <a:rPr lang="en-GB" sz="3000" dirty="0">
                <a:solidFill>
                  <a:srgbClr val="007B4E"/>
                </a:solidFill>
                <a:latin typeface="Arial" panose="020B0604020202020204" pitchFamily="34" charset="0"/>
                <a:cs typeface="Arial" panose="020B0604020202020204" pitchFamily="34" charset="0"/>
              </a:rPr>
              <a:t>Letters and SMS reminders</a:t>
            </a:r>
            <a:endParaRPr lang="en-US" sz="3000" dirty="0">
              <a:solidFill>
                <a:srgbClr val="007B4E"/>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2DECD702-9C12-371B-5305-61F1D019FE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899" y="1378510"/>
            <a:ext cx="3706700" cy="52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21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246" y="209930"/>
            <a:ext cx="10515600" cy="1325563"/>
          </a:xfrm>
        </p:spPr>
        <p:txBody>
          <a:bodyPr>
            <a:normAutofit/>
          </a:bodyPr>
          <a:lstStyle/>
          <a:p>
            <a:r>
              <a:rPr lang="en-GB" sz="3000" dirty="0">
                <a:solidFill>
                  <a:srgbClr val="007B4E"/>
                </a:solidFill>
                <a:latin typeface="Arial" panose="020B0604020202020204" pitchFamily="34" charset="0"/>
                <a:cs typeface="Arial" panose="020B0604020202020204" pitchFamily="34" charset="0"/>
              </a:rPr>
              <a:t>Dissent poster change</a:t>
            </a:r>
            <a:endParaRPr lang="en-US" sz="3000" dirty="0">
              <a:solidFill>
                <a:srgbClr val="007B4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FA0962F-8E27-0961-5F69-B5657134D5AF}"/>
              </a:ext>
            </a:extLst>
          </p:cNvPr>
          <p:cNvSpPr txBox="1"/>
          <p:nvPr/>
        </p:nvSpPr>
        <p:spPr>
          <a:xfrm>
            <a:off x="6269627" y="2685686"/>
            <a:ext cx="2382590" cy="3262432"/>
          </a:xfrm>
          <a:prstGeom prst="rect">
            <a:avLst/>
          </a:prstGeom>
          <a:noFill/>
        </p:spPr>
        <p:txBody>
          <a:bodyPr wrap="square">
            <a:spAutoFit/>
          </a:bodyPr>
          <a:lstStyle/>
          <a:p>
            <a:pPr lvl="0">
              <a:spcBef>
                <a:spcPts val="600"/>
              </a:spcBef>
              <a:spcAft>
                <a:spcPts val="1200"/>
              </a:spcAft>
            </a:pPr>
            <a:r>
              <a:rPr lang="en-GB" sz="1600" dirty="0">
                <a:solidFill>
                  <a:srgbClr val="4D4639"/>
                </a:solidFill>
                <a:effectLst/>
                <a:latin typeface="Arial" panose="020B0604020202020204" pitchFamily="34" charset="0"/>
                <a:ea typeface="Times New Roman" panose="02020603050405020304" pitchFamily="18" charset="0"/>
              </a:rPr>
              <a:t>Also available in:</a:t>
            </a:r>
          </a:p>
          <a:p>
            <a:pPr marL="171450" lvl="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Arabic</a:t>
            </a:r>
            <a:endParaRPr lang="en-GB" sz="1600" dirty="0">
              <a:solidFill>
                <a:srgbClr val="000000"/>
              </a:solidFill>
              <a:effectLst/>
              <a:latin typeface="Arial" panose="020B0604020202020204" pitchFamily="34" charset="0"/>
              <a:ea typeface="Times New Roman" panose="02020603050405020304" pitchFamily="18" charset="0"/>
            </a:endParaRPr>
          </a:p>
          <a:p>
            <a:pPr marL="171450" lvl="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Bengali</a:t>
            </a:r>
          </a:p>
          <a:p>
            <a:pPr marL="17145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Gujarati</a:t>
            </a:r>
          </a:p>
          <a:p>
            <a:pPr marL="171450" indent="-171450">
              <a:spcBef>
                <a:spcPts val="600"/>
              </a:spcBef>
              <a:spcAft>
                <a:spcPts val="1200"/>
              </a:spcAft>
              <a:buFont typeface="Arial" panose="020B0604020202020204" pitchFamily="34" charset="0"/>
              <a:buChar char="•"/>
            </a:pPr>
            <a:r>
              <a:rPr lang="en-GB" sz="1600" dirty="0">
                <a:solidFill>
                  <a:srgbClr val="4D4639"/>
                </a:solidFill>
                <a:latin typeface="Arial" panose="020B0604020202020204" pitchFamily="34" charset="0"/>
                <a:ea typeface="Times New Roman" panose="02020603050405020304" pitchFamily="18" charset="0"/>
              </a:rPr>
              <a:t>India Punjabi</a:t>
            </a:r>
          </a:p>
          <a:p>
            <a:pPr marL="17145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Italian</a:t>
            </a:r>
          </a:p>
          <a:p>
            <a:pPr marL="17145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Kurdish Sorani</a:t>
            </a:r>
          </a:p>
        </p:txBody>
      </p:sp>
      <p:sp>
        <p:nvSpPr>
          <p:cNvPr id="8" name="TextBox 7">
            <a:extLst>
              <a:ext uri="{FF2B5EF4-FFF2-40B4-BE49-F238E27FC236}">
                <a16:creationId xmlns:a16="http://schemas.microsoft.com/office/drawing/2014/main" id="{7E236125-E503-8195-461C-5E29F2332CC4}"/>
              </a:ext>
            </a:extLst>
          </p:cNvPr>
          <p:cNvSpPr txBox="1"/>
          <p:nvPr/>
        </p:nvSpPr>
        <p:spPr>
          <a:xfrm>
            <a:off x="8950376" y="2685686"/>
            <a:ext cx="2834646" cy="3200876"/>
          </a:xfrm>
          <a:prstGeom prst="rect">
            <a:avLst/>
          </a:prstGeom>
          <a:noFill/>
        </p:spPr>
        <p:txBody>
          <a:bodyPr wrap="square">
            <a:spAutoFit/>
          </a:bodyPr>
          <a:lstStyle/>
          <a:p>
            <a:pPr lvl="0">
              <a:spcBef>
                <a:spcPts val="600"/>
              </a:spcBef>
              <a:spcAft>
                <a:spcPts val="1200"/>
              </a:spcAft>
            </a:pPr>
            <a:endParaRPr lang="en-GB" sz="1600" dirty="0">
              <a:solidFill>
                <a:srgbClr val="4D4639"/>
              </a:solidFill>
              <a:effectLst/>
              <a:latin typeface="Arial" panose="020B0604020202020204" pitchFamily="34" charset="0"/>
              <a:ea typeface="Times New Roman" panose="02020603050405020304" pitchFamily="18" charset="0"/>
            </a:endParaRPr>
          </a:p>
          <a:p>
            <a:pPr marL="171450" lvl="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Polish</a:t>
            </a:r>
          </a:p>
          <a:p>
            <a:pPr marL="171450" lvl="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Portuguese</a:t>
            </a:r>
          </a:p>
          <a:p>
            <a:pPr marL="171450" lvl="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Romanian</a:t>
            </a:r>
            <a:endParaRPr lang="en-GB" sz="1600" dirty="0">
              <a:solidFill>
                <a:srgbClr val="000000"/>
              </a:solidFill>
              <a:effectLst/>
              <a:latin typeface="Arial" panose="020B0604020202020204" pitchFamily="34" charset="0"/>
              <a:ea typeface="Times New Roman" panose="02020603050405020304" pitchFamily="18" charset="0"/>
            </a:endParaRPr>
          </a:p>
          <a:p>
            <a:pPr marL="171450" lvl="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Spanish</a:t>
            </a:r>
          </a:p>
          <a:p>
            <a:pPr marL="171450" indent="-171450">
              <a:spcBef>
                <a:spcPts val="600"/>
              </a:spcBef>
              <a:spcAft>
                <a:spcPts val="1200"/>
              </a:spcAft>
              <a:buFont typeface="Arial" panose="020B0604020202020204" pitchFamily="34" charset="0"/>
              <a:buChar char="•"/>
            </a:pPr>
            <a:r>
              <a:rPr lang="en-GB" sz="1600" dirty="0">
                <a:solidFill>
                  <a:srgbClr val="4D4639"/>
                </a:solidFill>
                <a:latin typeface="Arial" panose="020B0604020202020204" pitchFamily="34" charset="0"/>
                <a:ea typeface="Times New Roman" panose="02020603050405020304" pitchFamily="18" charset="0"/>
              </a:rPr>
              <a:t>Ukrainian</a:t>
            </a:r>
          </a:p>
          <a:p>
            <a:pPr marL="17145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Urdu</a:t>
            </a:r>
          </a:p>
        </p:txBody>
      </p:sp>
      <p:pic>
        <p:nvPicPr>
          <p:cNvPr id="9" name="Picture 8" descr="A blue and white sign with black text&#10;&#10;AI-generated content may be incorrect.">
            <a:extLst>
              <a:ext uri="{FF2B5EF4-FFF2-40B4-BE49-F238E27FC236}">
                <a16:creationId xmlns:a16="http://schemas.microsoft.com/office/drawing/2014/main" id="{A0882626-A638-9441-16F3-C89628949772}"/>
              </a:ext>
            </a:extLst>
          </p:cNvPr>
          <p:cNvPicPr>
            <a:picLocks noChangeAspect="1"/>
          </p:cNvPicPr>
          <p:nvPr/>
        </p:nvPicPr>
        <p:blipFill>
          <a:blip r:embed="rId3">
            <a:extLst>
              <a:ext uri="{28A0092B-C50C-407E-A947-70E740481C1C}">
                <a14:useLocalDpi xmlns:a14="http://schemas.microsoft.com/office/drawing/2010/main" val="0"/>
              </a:ext>
            </a:extLst>
          </a:blip>
          <a:srcRect l="575" t="-1" r="556" b="311"/>
          <a:stretch/>
        </p:blipFill>
        <p:spPr>
          <a:xfrm>
            <a:off x="2942712" y="2338906"/>
            <a:ext cx="2979662" cy="4309164"/>
          </a:xfrm>
          <a:prstGeom prst="rect">
            <a:avLst/>
          </a:prstGeom>
        </p:spPr>
      </p:pic>
      <p:sp>
        <p:nvSpPr>
          <p:cNvPr id="10" name="Content Placeholder 2">
            <a:extLst>
              <a:ext uri="{FF2B5EF4-FFF2-40B4-BE49-F238E27FC236}">
                <a16:creationId xmlns:a16="http://schemas.microsoft.com/office/drawing/2014/main" id="{034258C5-C403-1092-8129-FC152061C2BA}"/>
              </a:ext>
            </a:extLst>
          </p:cNvPr>
          <p:cNvSpPr>
            <a:spLocks noGrp="1"/>
          </p:cNvSpPr>
          <p:nvPr>
            <p:ph idx="1"/>
          </p:nvPr>
        </p:nvSpPr>
        <p:spPr>
          <a:xfrm>
            <a:off x="597552" y="1341919"/>
            <a:ext cx="10946823" cy="1907357"/>
          </a:xfrm>
        </p:spPr>
        <p:txBody>
          <a:bodyPr lIns="91440" tIns="45720" rIns="91440" bIns="45720" anchor="t">
            <a:normAutofit/>
          </a:bodyPr>
          <a:lstStyle/>
          <a:p>
            <a:pPr marL="0" indent="-276225">
              <a:buClr>
                <a:srgbClr val="00B050"/>
              </a:buClr>
              <a:buNone/>
            </a:pPr>
            <a:r>
              <a:rPr lang="en-US" sz="2200" dirty="0">
                <a:solidFill>
                  <a:srgbClr val="007B4E"/>
                </a:solidFill>
                <a:latin typeface="Arial"/>
                <a:cs typeface="Arial"/>
              </a:rPr>
              <a:t>Additional </a:t>
            </a:r>
            <a:r>
              <a:rPr lang="en-GB" sz="2200" dirty="0">
                <a:solidFill>
                  <a:srgbClr val="007B4E"/>
                </a:solidFill>
                <a:latin typeface="Arial"/>
                <a:cs typeface="Arial"/>
              </a:rPr>
              <a:t>text</a:t>
            </a:r>
            <a:endParaRPr lang="en-GB" sz="1600" dirty="0">
              <a:solidFill>
                <a:srgbClr val="007B4E"/>
              </a:solidFill>
              <a:latin typeface="Arial"/>
              <a:cs typeface="Arial"/>
            </a:endParaRPr>
          </a:p>
          <a:p>
            <a:pPr lvl="1" indent="-285750">
              <a:buClr>
                <a:srgbClr val="00B050"/>
              </a:buClr>
              <a:buFont typeface="Courier New" panose="02070309020205020404" pitchFamily="49" charset="0"/>
              <a:buChar char="o"/>
            </a:pPr>
            <a:r>
              <a:rPr lang="en-GB" sz="1600" dirty="0">
                <a:solidFill>
                  <a:srgbClr val="4D4D4D"/>
                </a:solidFill>
                <a:latin typeface="Arial"/>
                <a:cs typeface="Arial"/>
              </a:rPr>
              <a:t>Section 251 approval wording has been included at the bottom of the poster, on request from Confidentiality Advisory Group, to inform service users that the survey has approval to process contact details.</a:t>
            </a:r>
            <a:endParaRPr lang="en-GB" sz="2000" dirty="0">
              <a:solidFill>
                <a:srgbClr val="007B4E"/>
              </a:solidFill>
              <a:latin typeface="Arial"/>
              <a:cs typeface="Arial"/>
            </a:endParaRPr>
          </a:p>
        </p:txBody>
      </p:sp>
    </p:spTree>
    <p:extLst>
      <p:ext uri="{BB962C8B-B14F-4D97-AF65-F5344CB8AC3E}">
        <p14:creationId xmlns:p14="http://schemas.microsoft.com/office/powerpoint/2010/main" val="4029142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246" y="209930"/>
            <a:ext cx="10515600" cy="1325563"/>
          </a:xfrm>
        </p:spPr>
        <p:txBody>
          <a:bodyPr>
            <a:normAutofit/>
          </a:bodyPr>
          <a:lstStyle/>
          <a:p>
            <a:r>
              <a:rPr lang="en-GB" sz="3000" dirty="0">
                <a:solidFill>
                  <a:srgbClr val="007B4E"/>
                </a:solidFill>
                <a:latin typeface="Arial" panose="020B0604020202020204" pitchFamily="34" charset="0"/>
                <a:cs typeface="Arial" panose="020B0604020202020204" pitchFamily="34" charset="0"/>
              </a:rPr>
              <a:t>16/17-year-olds leaflet changes</a:t>
            </a:r>
            <a:endParaRPr lang="en-US" sz="3000" dirty="0">
              <a:solidFill>
                <a:srgbClr val="007B4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702C2BC-FE80-89AE-A0DB-7E8B7606BDAB}"/>
              </a:ext>
            </a:extLst>
          </p:cNvPr>
          <p:cNvSpPr>
            <a:spLocks noGrp="1"/>
          </p:cNvSpPr>
          <p:nvPr>
            <p:ph idx="1"/>
          </p:nvPr>
        </p:nvSpPr>
        <p:spPr>
          <a:xfrm>
            <a:off x="563246" y="1535493"/>
            <a:ext cx="10138249" cy="2748967"/>
          </a:xfrm>
        </p:spPr>
        <p:txBody>
          <a:bodyPr lIns="91440" tIns="45720" rIns="91440" bIns="45720" anchor="t">
            <a:normAutofit/>
          </a:bodyPr>
          <a:lstStyle/>
          <a:p>
            <a:pPr marL="0" indent="-276225">
              <a:buClr>
                <a:srgbClr val="00B050"/>
              </a:buClr>
              <a:buNone/>
            </a:pPr>
            <a:r>
              <a:rPr lang="en-GB" sz="2200" dirty="0">
                <a:solidFill>
                  <a:srgbClr val="007B4E"/>
                </a:solidFill>
                <a:latin typeface="Arial"/>
                <a:cs typeface="Arial"/>
              </a:rPr>
              <a:t>Text and formatting amends, based on Trust Webinar 1 feedback:</a:t>
            </a:r>
          </a:p>
          <a:p>
            <a:pPr lvl="1" indent="-285750">
              <a:lnSpc>
                <a:spcPct val="110000"/>
              </a:lnSpc>
              <a:buClr>
                <a:srgbClr val="00B050"/>
              </a:buClr>
              <a:buFont typeface="Courier New" panose="02070309020205020404" pitchFamily="49" charset="0"/>
              <a:buChar char="o"/>
            </a:pPr>
            <a:r>
              <a:rPr lang="en-GB" sz="1600" dirty="0">
                <a:solidFill>
                  <a:srgbClr val="4D4D4D"/>
                </a:solidFill>
                <a:latin typeface="Arial"/>
                <a:cs typeface="Arial"/>
              </a:rPr>
              <a:t>Text reviewed to prompt service users to “look out for your survey invitation in the post”, flagging that invitations will be sent in August and September 2025.</a:t>
            </a:r>
          </a:p>
          <a:p>
            <a:pPr lvl="1" indent="-285750">
              <a:lnSpc>
                <a:spcPct val="110000"/>
              </a:lnSpc>
              <a:buClr>
                <a:srgbClr val="00B050"/>
              </a:buClr>
              <a:buFont typeface="Courier New" panose="02070309020205020404" pitchFamily="49" charset="0"/>
              <a:buChar char="o"/>
            </a:pPr>
            <a:r>
              <a:rPr lang="en-GB" sz="1600" dirty="0">
                <a:solidFill>
                  <a:srgbClr val="4D4D4D"/>
                </a:solidFill>
                <a:latin typeface="Arial"/>
                <a:cs typeface="Arial"/>
              </a:rPr>
              <a:t>Headline changed to make it more appealing and engaging to service users.</a:t>
            </a:r>
          </a:p>
          <a:p>
            <a:pPr lvl="1" indent="-285750">
              <a:lnSpc>
                <a:spcPct val="110000"/>
              </a:lnSpc>
              <a:buClr>
                <a:srgbClr val="00B050"/>
              </a:buClr>
              <a:buFont typeface="Courier New" panose="02070309020205020404" pitchFamily="49" charset="0"/>
              <a:buChar char="o"/>
            </a:pPr>
            <a:r>
              <a:rPr lang="en-GB" sz="1600" dirty="0">
                <a:solidFill>
                  <a:srgbClr val="4D4D4D"/>
                </a:solidFill>
                <a:latin typeface="Arial"/>
                <a:cs typeface="Arial"/>
              </a:rPr>
              <a:t>Bolded text included which informs service users they will be asked to fill in a survey about their mental health care, which they can complete online or on paper. </a:t>
            </a:r>
          </a:p>
          <a:p>
            <a:pPr lvl="1" indent="-285750">
              <a:lnSpc>
                <a:spcPct val="110000"/>
              </a:lnSpc>
              <a:buClr>
                <a:srgbClr val="00B050"/>
              </a:buClr>
              <a:buFont typeface="Courier New" panose="02070309020205020404" pitchFamily="49" charset="0"/>
              <a:buChar char="o"/>
            </a:pPr>
            <a:r>
              <a:rPr lang="en-GB" sz="1600" dirty="0">
                <a:solidFill>
                  <a:srgbClr val="4D4D4D"/>
                </a:solidFill>
                <a:latin typeface="Arial"/>
                <a:cs typeface="Arial"/>
              </a:rPr>
              <a:t>Icons included to make the leaflet more visually-appealing for readers and to replace the headings in the FAQ section. </a:t>
            </a:r>
          </a:p>
        </p:txBody>
      </p:sp>
      <p:pic>
        <p:nvPicPr>
          <p:cNvPr id="6" name="Picture 5" descr="A screenshot of a survey&#10;&#10;AI-generated content may be incorrect.">
            <a:extLst>
              <a:ext uri="{FF2B5EF4-FFF2-40B4-BE49-F238E27FC236}">
                <a16:creationId xmlns:a16="http://schemas.microsoft.com/office/drawing/2014/main" id="{CD07B71C-A48E-BE64-F79D-6506EE758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670" y="3768070"/>
            <a:ext cx="2004295" cy="2880000"/>
          </a:xfrm>
          <a:prstGeom prst="rect">
            <a:avLst/>
          </a:prstGeom>
        </p:spPr>
      </p:pic>
      <p:pic>
        <p:nvPicPr>
          <p:cNvPr id="7" name="Picture 6" descr="A person sitting at a desk with a computer&#10;&#10;AI-generated content may be incorrect.">
            <a:extLst>
              <a:ext uri="{FF2B5EF4-FFF2-40B4-BE49-F238E27FC236}">
                <a16:creationId xmlns:a16="http://schemas.microsoft.com/office/drawing/2014/main" id="{78E5DE56-EB4E-40E3-D8A4-FCD95E24446D}"/>
              </a:ext>
            </a:extLst>
          </p:cNvPr>
          <p:cNvPicPr>
            <a:picLocks noChangeAspect="1"/>
          </p:cNvPicPr>
          <p:nvPr/>
        </p:nvPicPr>
        <p:blipFill>
          <a:blip r:embed="rId4">
            <a:extLst>
              <a:ext uri="{28A0092B-C50C-407E-A947-70E740481C1C}">
                <a14:useLocalDpi xmlns:a14="http://schemas.microsoft.com/office/drawing/2010/main" val="0"/>
              </a:ext>
            </a:extLst>
          </a:blip>
          <a:srcRect t="392"/>
          <a:stretch/>
        </p:blipFill>
        <p:spPr>
          <a:xfrm>
            <a:off x="4103025" y="3768070"/>
            <a:ext cx="1992975" cy="2880000"/>
          </a:xfrm>
          <a:prstGeom prst="rect">
            <a:avLst/>
          </a:prstGeom>
        </p:spPr>
      </p:pic>
    </p:spTree>
    <p:extLst>
      <p:ext uri="{BB962C8B-B14F-4D97-AF65-F5344CB8AC3E}">
        <p14:creationId xmlns:p14="http://schemas.microsoft.com/office/powerpoint/2010/main" val="335677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AA61B-A07B-82A0-CC5C-8E449FA80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CD9AB-3A3F-C704-A229-F0CE29E2D5CB}"/>
              </a:ext>
            </a:extLst>
          </p:cNvPr>
          <p:cNvSpPr>
            <a:spLocks noGrp="1"/>
          </p:cNvSpPr>
          <p:nvPr>
            <p:ph type="title"/>
          </p:nvPr>
        </p:nvSpPr>
        <p:spPr>
          <a:xfrm>
            <a:off x="564039" y="615236"/>
            <a:ext cx="11155361" cy="461665"/>
          </a:xfrm>
        </p:spPr>
        <p:txBody>
          <a:bodyPr>
            <a:noAutofit/>
          </a:bodyPr>
          <a:lstStyle/>
          <a:p>
            <a:r>
              <a:rPr lang="en-US" sz="3000" dirty="0">
                <a:solidFill>
                  <a:srgbClr val="007B4E"/>
                </a:solidFill>
                <a:latin typeface="Arial" panose="020B0604020202020204" pitchFamily="34" charset="0"/>
                <a:cs typeface="Arial" panose="020B0604020202020204" pitchFamily="34" charset="0"/>
              </a:rPr>
              <a:t>Other survey materials: publicity</a:t>
            </a:r>
            <a:endParaRPr lang="en-GB" sz="3000" dirty="0">
              <a:solidFill>
                <a:srgbClr val="007B4E"/>
              </a:solidFill>
              <a:latin typeface="Arial" panose="020B0604020202020204" pitchFamily="34" charset="0"/>
              <a:cs typeface="Arial" panose="020B0604020202020204" pitchFamily="34" charset="0"/>
            </a:endParaRPr>
          </a:p>
        </p:txBody>
      </p:sp>
      <p:sp>
        <p:nvSpPr>
          <p:cNvPr id="104" name="Google Shape;406;p21">
            <a:extLst>
              <a:ext uri="{FF2B5EF4-FFF2-40B4-BE49-F238E27FC236}">
                <a16:creationId xmlns:a16="http://schemas.microsoft.com/office/drawing/2014/main" id="{36032ED0-751E-300A-E1B1-4759065B7F8C}"/>
              </a:ext>
            </a:extLst>
          </p:cNvPr>
          <p:cNvSpPr/>
          <p:nvPr/>
        </p:nvSpPr>
        <p:spPr>
          <a:xfrm rot="10800000" flipH="1">
            <a:off x="6324657" y="2212169"/>
            <a:ext cx="2443793" cy="3839310"/>
          </a:xfrm>
          <a:prstGeom prst="round2SameRect">
            <a:avLst>
              <a:gd name="adj1" fmla="val 5396"/>
              <a:gd name="adj2" fmla="val 0"/>
            </a:avLst>
          </a:prstGeom>
          <a:solidFill>
            <a:schemeClr val="bg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dirty="0">
              <a:latin typeface="Arial" panose="020B0604020202020204" pitchFamily="34" charset="0"/>
              <a:cs typeface="Arial" panose="020B0604020202020204" pitchFamily="34" charset="0"/>
            </a:endParaRPr>
          </a:p>
        </p:txBody>
      </p:sp>
      <p:sp>
        <p:nvSpPr>
          <p:cNvPr id="106" name="Google Shape;408;p21">
            <a:extLst>
              <a:ext uri="{FF2B5EF4-FFF2-40B4-BE49-F238E27FC236}">
                <a16:creationId xmlns:a16="http://schemas.microsoft.com/office/drawing/2014/main" id="{8980218F-D1AF-41BE-6BAF-E16C6C29DC20}"/>
              </a:ext>
            </a:extLst>
          </p:cNvPr>
          <p:cNvSpPr txBox="1"/>
          <p:nvPr/>
        </p:nvSpPr>
        <p:spPr>
          <a:xfrm>
            <a:off x="6432278" y="2188711"/>
            <a:ext cx="2198415" cy="1262850"/>
          </a:xfrm>
          <a:prstGeom prst="rect">
            <a:avLst/>
          </a:prstGeom>
          <a:noFill/>
          <a:ln>
            <a:noFill/>
          </a:ln>
        </p:spPr>
        <p:txBody>
          <a:bodyPr spcFirstLastPara="1" wrap="square" lIns="121900" tIns="121900" rIns="121900" bIns="121900" anchor="t" anchorCtr="0">
            <a:noAutofit/>
          </a:bodyPr>
          <a:lstStyle/>
          <a:p>
            <a:pPr algn="ctr"/>
            <a:r>
              <a:rPr lang="en-GB" sz="1500" dirty="0">
                <a:solidFill>
                  <a:srgbClr val="4D4D4D"/>
                </a:solidFill>
                <a:latin typeface="Arial" panose="020B0604020202020204" pitchFamily="34" charset="0"/>
                <a:cs typeface="Arial" panose="020B0604020202020204" pitchFamily="34" charset="0"/>
              </a:rPr>
              <a:t>Highlights the message of helping to improve community mental health services by completing the survey. </a:t>
            </a:r>
          </a:p>
          <a:p>
            <a:pPr algn="ct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Includes: 3x simple banners.</a:t>
            </a:r>
          </a:p>
          <a:p>
            <a:pPr algn="ct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Banners can be added to websites, email signatures and any other platforms as appropriate.</a:t>
            </a:r>
          </a:p>
        </p:txBody>
      </p:sp>
      <p:sp>
        <p:nvSpPr>
          <p:cNvPr id="107" name="Google Shape;409;p21">
            <a:extLst>
              <a:ext uri="{FF2B5EF4-FFF2-40B4-BE49-F238E27FC236}">
                <a16:creationId xmlns:a16="http://schemas.microsoft.com/office/drawing/2014/main" id="{EE27C39F-4DA5-21CC-7781-162C3B8C11BE}"/>
              </a:ext>
            </a:extLst>
          </p:cNvPr>
          <p:cNvSpPr/>
          <p:nvPr/>
        </p:nvSpPr>
        <p:spPr>
          <a:xfrm>
            <a:off x="6324648" y="1230344"/>
            <a:ext cx="2443793" cy="897433"/>
          </a:xfrm>
          <a:prstGeom prst="round2SameRect">
            <a:avLst>
              <a:gd name="adj1" fmla="val 16667"/>
              <a:gd name="adj2" fmla="val 0"/>
            </a:avLst>
          </a:prstGeom>
          <a:solidFill>
            <a:schemeClr val="accent3"/>
          </a:solidFill>
          <a:ln>
            <a:noFill/>
          </a:ln>
        </p:spPr>
        <p:txBody>
          <a:bodyPr spcFirstLastPara="1" wrap="square" lIns="121900" tIns="121900" rIns="121900" bIns="121900" anchor="ctr" anchorCtr="0">
            <a:noAutofit/>
          </a:bodyPr>
          <a:lstStyle/>
          <a:p>
            <a:pPr algn="ctr">
              <a:buClr>
                <a:schemeClr val="dk1"/>
              </a:buClr>
              <a:buSzPts val="1100"/>
            </a:pPr>
            <a:r>
              <a:rPr lang="en" sz="2400" dirty="0">
                <a:solidFill>
                  <a:schemeClr val="lt1"/>
                </a:solidFill>
                <a:latin typeface="Arial" panose="020B0604020202020204" pitchFamily="34" charset="0"/>
                <a:ea typeface="Fira Sans Extra Condensed Medium"/>
                <a:cs typeface="Arial" panose="020B0604020202020204" pitchFamily="34" charset="0"/>
                <a:sym typeface="Fira Sans Extra Condensed Medium"/>
              </a:rPr>
              <a:t>Website Banner</a:t>
            </a:r>
            <a:endParaRPr sz="2400" dirty="0">
              <a:latin typeface="Arial" panose="020B0604020202020204" pitchFamily="34" charset="0"/>
              <a:cs typeface="Arial" panose="020B0604020202020204" pitchFamily="34" charset="0"/>
            </a:endParaRPr>
          </a:p>
        </p:txBody>
      </p:sp>
      <p:sp>
        <p:nvSpPr>
          <p:cNvPr id="114" name="Google Shape;416;p21">
            <a:extLst>
              <a:ext uri="{FF2B5EF4-FFF2-40B4-BE49-F238E27FC236}">
                <a16:creationId xmlns:a16="http://schemas.microsoft.com/office/drawing/2014/main" id="{06783DD1-C840-A937-50F6-3CFB34BF1C1E}"/>
              </a:ext>
            </a:extLst>
          </p:cNvPr>
          <p:cNvSpPr/>
          <p:nvPr/>
        </p:nvSpPr>
        <p:spPr>
          <a:xfrm rot="10800000" flipH="1">
            <a:off x="682067" y="2197796"/>
            <a:ext cx="2443797" cy="3839308"/>
          </a:xfrm>
          <a:prstGeom prst="round2SameRect">
            <a:avLst>
              <a:gd name="adj1" fmla="val 5874"/>
              <a:gd name="adj2" fmla="val 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dirty="0">
              <a:latin typeface="Arial" panose="020B0604020202020204" pitchFamily="34" charset="0"/>
              <a:cs typeface="Arial" panose="020B0604020202020204" pitchFamily="34" charset="0"/>
            </a:endParaRPr>
          </a:p>
        </p:txBody>
      </p:sp>
      <p:sp>
        <p:nvSpPr>
          <p:cNvPr id="116" name="Google Shape;418;p21">
            <a:extLst>
              <a:ext uri="{FF2B5EF4-FFF2-40B4-BE49-F238E27FC236}">
                <a16:creationId xmlns:a16="http://schemas.microsoft.com/office/drawing/2014/main" id="{ED93F33E-5949-940F-ABBE-B8CA2B3D6050}"/>
              </a:ext>
            </a:extLst>
          </p:cNvPr>
          <p:cNvSpPr txBox="1"/>
          <p:nvPr/>
        </p:nvSpPr>
        <p:spPr>
          <a:xfrm>
            <a:off x="789693" y="2174334"/>
            <a:ext cx="2198419" cy="1254664"/>
          </a:xfrm>
          <a:prstGeom prst="rect">
            <a:avLst/>
          </a:prstGeom>
          <a:noFill/>
          <a:ln>
            <a:noFill/>
          </a:ln>
        </p:spPr>
        <p:txBody>
          <a:bodyPr spcFirstLastPara="1" wrap="square" lIns="121900" tIns="121900" rIns="121900" bIns="121900" anchor="t" anchorCtr="0">
            <a:noAutofit/>
          </a:bodyPr>
          <a:lstStyle/>
          <a:p>
            <a:pPr algn="ctr"/>
            <a:r>
              <a:rPr lang="en-GB" sz="1500" dirty="0">
                <a:solidFill>
                  <a:srgbClr val="4D4D4D"/>
                </a:solidFill>
                <a:latin typeface="Arial" panose="020B0604020202020204" pitchFamily="34" charset="0"/>
                <a:cs typeface="Arial" panose="020B0604020202020204" pitchFamily="34" charset="0"/>
              </a:rPr>
              <a:t>Outlines the purpose and value of survey for trusts.</a:t>
            </a:r>
          </a:p>
          <a:p>
            <a:pPr marL="285750" indent="-285750" algn="ctr">
              <a:buFont typeface="Arial" panose="020B0604020202020204" pitchFamily="34" charset="0"/>
              <a:buChar char="•"/>
            </a:pP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Applies </a:t>
            </a:r>
            <a:r>
              <a:rPr lang="en-GB" sz="1500" i="1" dirty="0">
                <a:solidFill>
                  <a:srgbClr val="4D4D4D"/>
                </a:solidFill>
                <a:latin typeface="Arial" panose="020B0604020202020204" pitchFamily="34" charset="0"/>
                <a:cs typeface="Arial" panose="020B0604020202020204" pitchFamily="34" charset="0"/>
              </a:rPr>
              <a:t>“You said, We Did” </a:t>
            </a:r>
            <a:r>
              <a:rPr lang="en-GB" sz="1500" dirty="0">
                <a:solidFill>
                  <a:srgbClr val="4D4D4D"/>
                </a:solidFill>
                <a:latin typeface="Arial" panose="020B0604020202020204" pitchFamily="34" charset="0"/>
                <a:cs typeface="Arial" panose="020B0604020202020204" pitchFamily="34" charset="0"/>
              </a:rPr>
              <a:t>principles to demonstrate how patient feedback has been implemented.</a:t>
            </a:r>
          </a:p>
          <a:p>
            <a:pPr algn="ct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Can be tailored to demonstrate how research findings have been used to identify areas of improvements and action change. </a:t>
            </a:r>
          </a:p>
        </p:txBody>
      </p:sp>
      <p:sp>
        <p:nvSpPr>
          <p:cNvPr id="117" name="Google Shape;419;p21">
            <a:extLst>
              <a:ext uri="{FF2B5EF4-FFF2-40B4-BE49-F238E27FC236}">
                <a16:creationId xmlns:a16="http://schemas.microsoft.com/office/drawing/2014/main" id="{D20D6593-3B5B-FA55-3EFC-EAF0C0F87159}"/>
              </a:ext>
            </a:extLst>
          </p:cNvPr>
          <p:cNvSpPr/>
          <p:nvPr/>
        </p:nvSpPr>
        <p:spPr>
          <a:xfrm>
            <a:off x="682067" y="1244718"/>
            <a:ext cx="2443797" cy="868682"/>
          </a:xfrm>
          <a:prstGeom prst="round2SameRect">
            <a:avLst>
              <a:gd name="adj1" fmla="val 16667"/>
              <a:gd name="adj2" fmla="val 0"/>
            </a:avLst>
          </a:prstGeom>
          <a:solidFill>
            <a:schemeClr val="accent1"/>
          </a:solidFill>
          <a:ln>
            <a:noFill/>
          </a:ln>
        </p:spPr>
        <p:txBody>
          <a:bodyPr spcFirstLastPara="1" wrap="square" lIns="121900" tIns="121900" rIns="121900" bIns="121900" anchor="ctr" anchorCtr="0">
            <a:noAutofit/>
          </a:bodyPr>
          <a:lstStyle/>
          <a:p>
            <a:pPr algn="ctr">
              <a:buClr>
                <a:schemeClr val="dk1"/>
              </a:buClr>
              <a:buSzPts val="1100"/>
            </a:pPr>
            <a:r>
              <a:rPr lang="en" sz="2400" dirty="0">
                <a:solidFill>
                  <a:schemeClr val="lt1"/>
                </a:solidFill>
                <a:latin typeface="Arial" panose="020B0604020202020204" pitchFamily="34" charset="0"/>
                <a:ea typeface="Fira Sans Extra Condensed Medium"/>
                <a:cs typeface="Arial" panose="020B0604020202020204" pitchFamily="34" charset="0"/>
                <a:sym typeface="Fira Sans Extra Condensed Medium"/>
              </a:rPr>
              <a:t>Press Release Template</a:t>
            </a:r>
            <a:endParaRPr sz="2400" dirty="0">
              <a:latin typeface="Arial" panose="020B0604020202020204" pitchFamily="34" charset="0"/>
              <a:cs typeface="Arial" panose="020B0604020202020204" pitchFamily="34" charset="0"/>
            </a:endParaRPr>
          </a:p>
        </p:txBody>
      </p:sp>
      <p:sp>
        <p:nvSpPr>
          <p:cNvPr id="119" name="Google Shape;421;p21">
            <a:extLst>
              <a:ext uri="{FF2B5EF4-FFF2-40B4-BE49-F238E27FC236}">
                <a16:creationId xmlns:a16="http://schemas.microsoft.com/office/drawing/2014/main" id="{997C1836-8C62-3E24-C819-F69133F3F13C}"/>
              </a:ext>
            </a:extLst>
          </p:cNvPr>
          <p:cNvSpPr/>
          <p:nvPr/>
        </p:nvSpPr>
        <p:spPr>
          <a:xfrm rot="10800000" flipH="1">
            <a:off x="3503362" y="2197793"/>
            <a:ext cx="2443788" cy="3839307"/>
          </a:xfrm>
          <a:prstGeom prst="round2SameRect">
            <a:avLst>
              <a:gd name="adj1" fmla="val 6301"/>
              <a:gd name="adj2" fmla="val 0"/>
            </a:avLst>
          </a:prstGeom>
          <a:solidFill>
            <a:schemeClr val="bg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dirty="0">
              <a:latin typeface="Arial" panose="020B0604020202020204" pitchFamily="34" charset="0"/>
              <a:cs typeface="Arial" panose="020B0604020202020204" pitchFamily="34" charset="0"/>
            </a:endParaRPr>
          </a:p>
        </p:txBody>
      </p:sp>
      <p:sp>
        <p:nvSpPr>
          <p:cNvPr id="121" name="Google Shape;423;p21">
            <a:extLst>
              <a:ext uri="{FF2B5EF4-FFF2-40B4-BE49-F238E27FC236}">
                <a16:creationId xmlns:a16="http://schemas.microsoft.com/office/drawing/2014/main" id="{AA6AD556-8565-0B29-07D3-CDF426260EE9}"/>
              </a:ext>
            </a:extLst>
          </p:cNvPr>
          <p:cNvSpPr txBox="1"/>
          <p:nvPr/>
        </p:nvSpPr>
        <p:spPr>
          <a:xfrm>
            <a:off x="3503362" y="2220862"/>
            <a:ext cx="2413664" cy="1264406"/>
          </a:xfrm>
          <a:prstGeom prst="rect">
            <a:avLst/>
          </a:prstGeom>
          <a:noFill/>
          <a:ln>
            <a:noFill/>
          </a:ln>
        </p:spPr>
        <p:txBody>
          <a:bodyPr spcFirstLastPara="1" wrap="square" lIns="121900" tIns="121900" rIns="121900" bIns="121900" anchor="t" anchorCtr="0">
            <a:noAutofit/>
          </a:bodyPr>
          <a:lstStyle/>
          <a:p>
            <a:pPr algn="ctr"/>
            <a:r>
              <a:rPr lang="en-GB" sz="1500" dirty="0">
                <a:solidFill>
                  <a:srgbClr val="4D4D4D"/>
                </a:solidFill>
                <a:latin typeface="Arial" panose="020B0604020202020204" pitchFamily="34" charset="0"/>
                <a:cs typeface="Arial" panose="020B0604020202020204" pitchFamily="34" charset="0"/>
              </a:rPr>
              <a:t>Provides information about the purpose, value and dates of the survey. </a:t>
            </a:r>
          </a:p>
          <a:p>
            <a:pPr algn="ct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Includes: 1x call to action, 1x reminder pre-fieldwork and 3x reminders during fieldwork.</a:t>
            </a:r>
          </a:p>
          <a:p>
            <a:pPr marL="285750" indent="-285750" algn="ctr">
              <a:buFont typeface="Arial" panose="020B0604020202020204" pitchFamily="34" charset="0"/>
              <a:buChar char="•"/>
            </a:pP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Can be shared by trusts and national organisations on social media platforms like Facebook or LinkedIn, or printed to use as leaflets.</a:t>
            </a:r>
          </a:p>
        </p:txBody>
      </p:sp>
      <p:sp>
        <p:nvSpPr>
          <p:cNvPr id="122" name="Google Shape;424;p21">
            <a:extLst>
              <a:ext uri="{FF2B5EF4-FFF2-40B4-BE49-F238E27FC236}">
                <a16:creationId xmlns:a16="http://schemas.microsoft.com/office/drawing/2014/main" id="{842E9CCC-1506-FE2B-62AD-4B059DBF5185}"/>
              </a:ext>
            </a:extLst>
          </p:cNvPr>
          <p:cNvSpPr/>
          <p:nvPr/>
        </p:nvSpPr>
        <p:spPr>
          <a:xfrm>
            <a:off x="3503362" y="1244722"/>
            <a:ext cx="2443788" cy="868681"/>
          </a:xfrm>
          <a:prstGeom prst="round2SameRect">
            <a:avLst>
              <a:gd name="adj1" fmla="val 16667"/>
              <a:gd name="adj2" fmla="val 0"/>
            </a:avLst>
          </a:prstGeom>
          <a:solidFill>
            <a:schemeClr val="accent2"/>
          </a:solidFill>
          <a:ln>
            <a:noFill/>
          </a:ln>
        </p:spPr>
        <p:txBody>
          <a:bodyPr spcFirstLastPara="1" wrap="square" lIns="121900" tIns="121900" rIns="121900" bIns="121900" anchor="ctr" anchorCtr="0">
            <a:noAutofit/>
          </a:bodyPr>
          <a:lstStyle/>
          <a:p>
            <a:pPr algn="ctr">
              <a:buClr>
                <a:schemeClr val="dk1"/>
              </a:buClr>
              <a:buSzPts val="1100"/>
            </a:pPr>
            <a:r>
              <a:rPr lang="en-US" sz="2400" dirty="0">
                <a:solidFill>
                  <a:schemeClr val="bg1"/>
                </a:solidFill>
                <a:latin typeface="Arial" panose="020B0604020202020204" pitchFamily="34" charset="0"/>
                <a:cs typeface="Arial" panose="020B0604020202020204" pitchFamily="34" charset="0"/>
              </a:rPr>
              <a:t>Social Media Cards</a:t>
            </a:r>
            <a:endParaRPr sz="2400" dirty="0">
              <a:solidFill>
                <a:schemeClr val="bg1"/>
              </a:solidFill>
              <a:latin typeface="Arial" panose="020B0604020202020204" pitchFamily="34" charset="0"/>
              <a:cs typeface="Arial" panose="020B0604020202020204" pitchFamily="34" charset="0"/>
            </a:endParaRPr>
          </a:p>
        </p:txBody>
      </p:sp>
      <p:sp>
        <p:nvSpPr>
          <p:cNvPr id="4" name="Google Shape;406;p21">
            <a:extLst>
              <a:ext uri="{FF2B5EF4-FFF2-40B4-BE49-F238E27FC236}">
                <a16:creationId xmlns:a16="http://schemas.microsoft.com/office/drawing/2014/main" id="{A5133A85-80A5-E6A1-B7B5-AA2199FEF3C7}"/>
              </a:ext>
            </a:extLst>
          </p:cNvPr>
          <p:cNvSpPr/>
          <p:nvPr/>
        </p:nvSpPr>
        <p:spPr>
          <a:xfrm rot="10800000" flipH="1">
            <a:off x="9145957" y="2212169"/>
            <a:ext cx="2443793" cy="3839310"/>
          </a:xfrm>
          <a:prstGeom prst="round2SameRect">
            <a:avLst>
              <a:gd name="adj1" fmla="val 5396"/>
              <a:gd name="adj2" fmla="val 0"/>
            </a:avLst>
          </a:prstGeom>
          <a:solidFill>
            <a:schemeClr val="bg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dirty="0">
              <a:latin typeface="Arial" panose="020B0604020202020204" pitchFamily="34" charset="0"/>
              <a:cs typeface="Arial" panose="020B0604020202020204" pitchFamily="34" charset="0"/>
            </a:endParaRPr>
          </a:p>
        </p:txBody>
      </p:sp>
      <p:sp>
        <p:nvSpPr>
          <p:cNvPr id="5" name="Google Shape;408;p21">
            <a:extLst>
              <a:ext uri="{FF2B5EF4-FFF2-40B4-BE49-F238E27FC236}">
                <a16:creationId xmlns:a16="http://schemas.microsoft.com/office/drawing/2014/main" id="{B3948774-B4EA-7E98-10FA-CEB41100E6DC}"/>
              </a:ext>
            </a:extLst>
          </p:cNvPr>
          <p:cNvSpPr txBox="1"/>
          <p:nvPr/>
        </p:nvSpPr>
        <p:spPr>
          <a:xfrm>
            <a:off x="9253578" y="2188711"/>
            <a:ext cx="2198415" cy="1262850"/>
          </a:xfrm>
          <a:prstGeom prst="rect">
            <a:avLst/>
          </a:prstGeom>
          <a:noFill/>
          <a:ln>
            <a:noFill/>
          </a:ln>
        </p:spPr>
        <p:txBody>
          <a:bodyPr spcFirstLastPara="1" wrap="square" lIns="121900" tIns="121900" rIns="121900" bIns="121900" anchor="t" anchorCtr="0">
            <a:noAutofit/>
          </a:bodyPr>
          <a:lstStyle/>
          <a:p>
            <a:pPr algn="ctr"/>
            <a:r>
              <a:rPr lang="en-GB" sz="1500" dirty="0">
                <a:solidFill>
                  <a:srgbClr val="4D4D4D"/>
                </a:solidFill>
                <a:latin typeface="Arial" panose="020B0604020202020204" pitchFamily="34" charset="0"/>
                <a:cs typeface="Arial" panose="020B0604020202020204" pitchFamily="34" charset="0"/>
              </a:rPr>
              <a:t>Provides 2024 survey results, for trusts to share with service users on social media platforms, trust website, newsletters, emails, and/or to be displayed as a poster on site.</a:t>
            </a:r>
          </a:p>
          <a:p>
            <a:pPr algn="ct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The infographic maximises reach and increases engagement and participation in the survey. </a:t>
            </a:r>
          </a:p>
        </p:txBody>
      </p:sp>
      <p:sp>
        <p:nvSpPr>
          <p:cNvPr id="6" name="Google Shape;409;p21">
            <a:extLst>
              <a:ext uri="{FF2B5EF4-FFF2-40B4-BE49-F238E27FC236}">
                <a16:creationId xmlns:a16="http://schemas.microsoft.com/office/drawing/2014/main" id="{147888C9-28EA-B054-C0F3-0930B668CAD5}"/>
              </a:ext>
            </a:extLst>
          </p:cNvPr>
          <p:cNvSpPr/>
          <p:nvPr/>
        </p:nvSpPr>
        <p:spPr>
          <a:xfrm>
            <a:off x="9145948" y="1230344"/>
            <a:ext cx="2443793" cy="897433"/>
          </a:xfrm>
          <a:prstGeom prst="round2SameRect">
            <a:avLst>
              <a:gd name="adj1" fmla="val 16667"/>
              <a:gd name="adj2" fmla="val 0"/>
            </a:avLst>
          </a:prstGeom>
          <a:solidFill>
            <a:srgbClr val="0F9ED5"/>
          </a:solidFill>
          <a:ln>
            <a:noFill/>
          </a:ln>
        </p:spPr>
        <p:txBody>
          <a:bodyPr spcFirstLastPara="1" wrap="square" lIns="121900" tIns="121900" rIns="121900" bIns="121900" anchor="ctr" anchorCtr="0">
            <a:noAutofit/>
          </a:bodyPr>
          <a:lstStyle/>
          <a:p>
            <a:pPr algn="ctr">
              <a:buClr>
                <a:schemeClr val="dk1"/>
              </a:buClr>
              <a:buSzPts val="1100"/>
            </a:pPr>
            <a:r>
              <a:rPr lang="en" sz="2400" dirty="0">
                <a:solidFill>
                  <a:schemeClr val="bg1"/>
                </a:solidFill>
                <a:latin typeface="Arial" panose="020B0604020202020204" pitchFamily="34" charset="0"/>
                <a:ea typeface="Fira Sans Extra Condensed Medium"/>
                <a:cs typeface="Arial" panose="020B0604020202020204" pitchFamily="34" charset="0"/>
                <a:sym typeface="Fira Sans Extra Condensed Medium"/>
              </a:rPr>
              <a:t>Infographic</a:t>
            </a:r>
            <a:endParaRPr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034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5CAA9-58A9-A715-CAA1-6DA6EFC9E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69A6E-0A2B-2AA9-4B9B-A253949B1CF5}"/>
              </a:ext>
            </a:extLst>
          </p:cNvPr>
          <p:cNvSpPr>
            <a:spLocks noGrp="1"/>
          </p:cNvSpPr>
          <p:nvPr>
            <p:ph type="title"/>
          </p:nvPr>
        </p:nvSpPr>
        <p:spPr>
          <a:xfrm>
            <a:off x="564039" y="633834"/>
            <a:ext cx="11155361" cy="461665"/>
          </a:xfrm>
        </p:spPr>
        <p:txBody>
          <a:bodyPr/>
          <a:lstStyle/>
          <a:p>
            <a:r>
              <a:rPr lang="en-US" dirty="0"/>
              <a:t>Accessibility options</a:t>
            </a:r>
            <a:endParaRPr lang="en-GB" dirty="0"/>
          </a:p>
        </p:txBody>
      </p:sp>
      <p:sp>
        <p:nvSpPr>
          <p:cNvPr id="3" name="Content Placeholder 2">
            <a:extLst>
              <a:ext uri="{FF2B5EF4-FFF2-40B4-BE49-F238E27FC236}">
                <a16:creationId xmlns:a16="http://schemas.microsoft.com/office/drawing/2014/main" id="{38C9AAFD-45D4-D746-D056-8C0C94F22D55}"/>
              </a:ext>
            </a:extLst>
          </p:cNvPr>
          <p:cNvSpPr>
            <a:spLocks noGrp="1"/>
          </p:cNvSpPr>
          <p:nvPr>
            <p:ph idx="1"/>
          </p:nvPr>
        </p:nvSpPr>
        <p:spPr>
          <a:xfrm>
            <a:off x="516834" y="1271245"/>
            <a:ext cx="11156053" cy="1017646"/>
          </a:xfrm>
        </p:spPr>
        <p:txBody>
          <a:bodyPr/>
          <a:lstStyle/>
          <a:p>
            <a:pPr>
              <a:spcAft>
                <a:spcPts val="500"/>
              </a:spcAft>
            </a:pPr>
            <a:r>
              <a:rPr lang="en-GB" sz="1600" dirty="0">
                <a:latin typeface="Arial" panose="020B0604020202020204" pitchFamily="34" charset="0"/>
                <a:cs typeface="Arial" panose="020B0604020202020204" pitchFamily="34" charset="0"/>
              </a:rPr>
              <a:t>As per previous iterations of the Community Mental Health Survey, there are a variety of accessibility features available for the online survey and paper questionnaire to ensure all service users can complete the survey in line with their individual needs. </a:t>
            </a:r>
          </a:p>
          <a:p>
            <a:endParaRPr lang="en-GB" dirty="0"/>
          </a:p>
        </p:txBody>
      </p:sp>
      <p:sp>
        <p:nvSpPr>
          <p:cNvPr id="140" name="Google Shape;934;p32">
            <a:extLst>
              <a:ext uri="{FF2B5EF4-FFF2-40B4-BE49-F238E27FC236}">
                <a16:creationId xmlns:a16="http://schemas.microsoft.com/office/drawing/2014/main" id="{9796A38D-FE03-6DB9-38A9-E93BD7D78F48}"/>
              </a:ext>
            </a:extLst>
          </p:cNvPr>
          <p:cNvSpPr/>
          <p:nvPr/>
        </p:nvSpPr>
        <p:spPr>
          <a:xfrm>
            <a:off x="516834" y="2474330"/>
            <a:ext cx="1848737" cy="954670"/>
          </a:xfrm>
          <a:prstGeom prst="roundRect">
            <a:avLst>
              <a:gd name="adj" fmla="val 50000"/>
            </a:avLst>
          </a:prstGeom>
          <a:solidFill>
            <a:schemeClr val="tx2"/>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r>
              <a:rPr kumimoji="0" lang="en" b="0" i="0" u="none" strike="noStrike" kern="1200" cap="none" spc="0" normalizeH="0" baseline="0" noProof="0" dirty="0">
                <a:ln>
                  <a:noFill/>
                </a:ln>
                <a:solidFill>
                  <a:srgbClr val="FFFFFF"/>
                </a:solidFill>
                <a:effectLst/>
                <a:uLnTx/>
                <a:uFillTx/>
                <a:latin typeface="Arial" panose="020B0604020202020204"/>
                <a:ea typeface="Tahoma" panose="020B0604030504040204" pitchFamily="34" charset="0"/>
                <a:cs typeface="Tahoma" panose="020B0604030504040204" pitchFamily="34" charset="0"/>
                <a:sym typeface="Fira Sans Extra Condensed Medium"/>
              </a:rPr>
              <a:t>Via online survey</a:t>
            </a:r>
            <a:endParaRPr kumimoji="0" b="0" i="0" u="none" strike="noStrike" kern="1200" cap="none" spc="0" normalizeH="0" baseline="0" noProof="0" dirty="0">
              <a:ln>
                <a:noFill/>
              </a:ln>
              <a:solidFill>
                <a:srgbClr val="000000"/>
              </a:solidFill>
              <a:effectLst/>
              <a:uLnTx/>
              <a:uFillTx/>
              <a:latin typeface="Arial" panose="020B0604020202020204"/>
              <a:ea typeface="Tahoma" panose="020B0604030504040204" pitchFamily="34" charset="0"/>
              <a:cs typeface="Tahoma" panose="020B0604030504040204" pitchFamily="34" charset="0"/>
            </a:endParaRPr>
          </a:p>
        </p:txBody>
      </p:sp>
      <p:cxnSp>
        <p:nvCxnSpPr>
          <p:cNvPr id="142" name="Google Shape;936;p32">
            <a:extLst>
              <a:ext uri="{FF2B5EF4-FFF2-40B4-BE49-F238E27FC236}">
                <a16:creationId xmlns:a16="http://schemas.microsoft.com/office/drawing/2014/main" id="{558FBEA7-7329-CDD8-667A-3FB9130F8DA9}"/>
              </a:ext>
            </a:extLst>
          </p:cNvPr>
          <p:cNvCxnSpPr>
            <a:cxnSpLocks/>
            <a:stCxn id="140" idx="3"/>
          </p:cNvCxnSpPr>
          <p:nvPr/>
        </p:nvCxnSpPr>
        <p:spPr>
          <a:xfrm>
            <a:off x="2365571" y="2951665"/>
            <a:ext cx="633205" cy="0"/>
          </a:xfrm>
          <a:prstGeom prst="straightConnector1">
            <a:avLst/>
          </a:prstGeom>
          <a:noFill/>
          <a:ln w="9525" cap="flat" cmpd="sng">
            <a:solidFill>
              <a:srgbClr val="000000"/>
            </a:solidFill>
            <a:prstDash val="solid"/>
            <a:round/>
            <a:headEnd type="none" w="med" len="med"/>
            <a:tailEnd type="oval" w="med" len="med"/>
          </a:ln>
        </p:spPr>
      </p:cxnSp>
      <p:grpSp>
        <p:nvGrpSpPr>
          <p:cNvPr id="143" name="Google Shape;937;p32">
            <a:extLst>
              <a:ext uri="{FF2B5EF4-FFF2-40B4-BE49-F238E27FC236}">
                <a16:creationId xmlns:a16="http://schemas.microsoft.com/office/drawing/2014/main" id="{9AD68CAA-C916-B2B8-F785-C7D4CFEED1F8}"/>
              </a:ext>
            </a:extLst>
          </p:cNvPr>
          <p:cNvGrpSpPr/>
          <p:nvPr/>
        </p:nvGrpSpPr>
        <p:grpSpPr>
          <a:xfrm>
            <a:off x="516834" y="4684950"/>
            <a:ext cx="5260325" cy="1899874"/>
            <a:chOff x="990110" y="1439847"/>
            <a:chExt cx="3872822" cy="1424906"/>
          </a:xfrm>
        </p:grpSpPr>
        <p:sp>
          <p:nvSpPr>
            <p:cNvPr id="145" name="Google Shape;939;p32">
              <a:extLst>
                <a:ext uri="{FF2B5EF4-FFF2-40B4-BE49-F238E27FC236}">
                  <a16:creationId xmlns:a16="http://schemas.microsoft.com/office/drawing/2014/main" id="{E09B12E4-9757-236F-C23D-FA751CF4003F}"/>
                </a:ext>
              </a:extLst>
            </p:cNvPr>
            <p:cNvSpPr/>
            <p:nvPr/>
          </p:nvSpPr>
          <p:spPr>
            <a:xfrm>
              <a:off x="2769087" y="1439847"/>
              <a:ext cx="2093845" cy="1424906"/>
            </a:xfrm>
            <a:prstGeom prst="roundRect">
              <a:avLst>
                <a:gd name="adj" fmla="val 50000"/>
              </a:avLst>
            </a:prstGeom>
            <a:solidFill>
              <a:srgbClr val="EEEEEE"/>
            </a:solidFill>
            <a:ln>
              <a:noFill/>
            </a:ln>
          </p:spPr>
          <p:txBody>
            <a:bodyPr spcFirstLastPara="1" wrap="square" lIns="243833" tIns="121900" rIns="121900" bIns="121900" anchor="ctr" anchorCtr="0">
              <a:noAutofit/>
            </a:bodyPr>
            <a:lstStyle/>
            <a:p>
              <a:pPr marL="0" marR="0" lvl="1" indent="0" algn="ctr" defTabSz="914400" rtl="0" eaLnBrk="1" fontAlgn="auto" latinLnBrk="0" hangingPunct="1">
                <a:lnSpc>
                  <a:spcPct val="114000"/>
                </a:lnSpc>
                <a:spcBef>
                  <a:spcPts val="800"/>
                </a:spcBef>
                <a:spcAft>
                  <a:spcPts val="0"/>
                </a:spcAft>
                <a:buClr>
                  <a:srgbClr val="007B4E"/>
                </a:buClr>
                <a:buSzPct val="85000"/>
                <a:buFontTx/>
                <a:buNone/>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Large-print questionnaires</a:t>
              </a:r>
            </a:p>
            <a:p>
              <a:pPr marL="0" marR="0" lvl="1" indent="0" algn="ctr" defTabSz="914400" rtl="0" eaLnBrk="1" fontAlgn="auto" latinLnBrk="0" hangingPunct="1">
                <a:lnSpc>
                  <a:spcPct val="114000"/>
                </a:lnSpc>
                <a:spcBef>
                  <a:spcPts val="800"/>
                </a:spcBef>
                <a:spcAft>
                  <a:spcPts val="0"/>
                </a:spcAft>
                <a:buClr>
                  <a:srgbClr val="007B4E"/>
                </a:buClr>
                <a:buSzPct val="85000"/>
                <a:buFontTx/>
                <a:buNone/>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Easy Read</a:t>
              </a:r>
            </a:p>
            <a:p>
              <a:pPr marL="0" marR="0" lvl="1" indent="0" algn="ctr" defTabSz="914400" rtl="0" eaLnBrk="1" fontAlgn="auto" latinLnBrk="0" hangingPunct="1">
                <a:lnSpc>
                  <a:spcPct val="114000"/>
                </a:lnSpc>
                <a:spcBef>
                  <a:spcPts val="800"/>
                </a:spcBef>
                <a:spcAft>
                  <a:spcPts val="0"/>
                </a:spcAft>
                <a:buClr>
                  <a:srgbClr val="007B4E"/>
                </a:buClr>
                <a:buSzPct val="85000"/>
                <a:buFontTx/>
                <a:buNone/>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Braille</a:t>
              </a:r>
              <a:endParaRPr kumimoji="0" lang="en-GB" sz="1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146" name="Google Shape;940;p32">
              <a:extLst>
                <a:ext uri="{FF2B5EF4-FFF2-40B4-BE49-F238E27FC236}">
                  <a16:creationId xmlns:a16="http://schemas.microsoft.com/office/drawing/2014/main" id="{2E89A9E1-4371-79CC-E6DD-C3B5D0663584}"/>
                </a:ext>
              </a:extLst>
            </p:cNvPr>
            <p:cNvSpPr/>
            <p:nvPr/>
          </p:nvSpPr>
          <p:spPr>
            <a:xfrm>
              <a:off x="990110" y="1628541"/>
              <a:ext cx="1539057" cy="1047518"/>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r>
                <a:rPr kumimoji="0" lang="en" b="0" i="0" u="none" strike="noStrike" kern="1200" cap="none" spc="0" normalizeH="0" baseline="0" noProof="0" dirty="0">
                  <a:ln>
                    <a:noFill/>
                  </a:ln>
                  <a:solidFill>
                    <a:srgbClr val="FFFFFF"/>
                  </a:solidFill>
                  <a:effectLst/>
                  <a:uLnTx/>
                  <a:uFillTx/>
                  <a:latin typeface="Arial" panose="020B0604020202020204"/>
                  <a:ea typeface="Tahoma" panose="020B0604030504040204" pitchFamily="34" charset="0"/>
                  <a:cs typeface="Tahoma" panose="020B0604030504040204" pitchFamily="34" charset="0"/>
                  <a:sym typeface="Fira Sans Extra Condensed Medium"/>
                </a:rPr>
                <a:t>Via contractors on request</a:t>
              </a:r>
              <a:endParaRPr kumimoji="0" b="0" i="0" u="none" strike="noStrike" kern="1200" cap="none" spc="0" normalizeH="0" baseline="0" noProof="0" dirty="0">
                <a:ln>
                  <a:noFill/>
                </a:ln>
                <a:solidFill>
                  <a:srgbClr val="000000"/>
                </a:solidFill>
                <a:effectLst/>
                <a:uLnTx/>
                <a:uFillTx/>
                <a:latin typeface="Arial" panose="020B0604020202020204"/>
                <a:ea typeface="Tahoma" panose="020B0604030504040204" pitchFamily="34" charset="0"/>
                <a:cs typeface="Tahoma" panose="020B0604030504040204" pitchFamily="34" charset="0"/>
              </a:endParaRPr>
            </a:p>
          </p:txBody>
        </p:sp>
        <p:cxnSp>
          <p:nvCxnSpPr>
            <p:cNvPr id="147" name="Google Shape;941;p32">
              <a:extLst>
                <a:ext uri="{FF2B5EF4-FFF2-40B4-BE49-F238E27FC236}">
                  <a16:creationId xmlns:a16="http://schemas.microsoft.com/office/drawing/2014/main" id="{9DB86694-1B3E-0CFC-1C18-68E17D296BFC}"/>
                </a:ext>
              </a:extLst>
            </p:cNvPr>
            <p:cNvCxnSpPr>
              <a:cxnSpLocks/>
              <a:stCxn id="146" idx="3"/>
              <a:endCxn id="145" idx="1"/>
            </p:cNvCxnSpPr>
            <p:nvPr/>
          </p:nvCxnSpPr>
          <p:spPr>
            <a:xfrm>
              <a:off x="2529167" y="2152300"/>
              <a:ext cx="239920" cy="0"/>
            </a:xfrm>
            <a:prstGeom prst="straightConnector1">
              <a:avLst/>
            </a:prstGeom>
            <a:noFill/>
            <a:ln w="9525" cap="flat" cmpd="sng">
              <a:solidFill>
                <a:srgbClr val="000000"/>
              </a:solidFill>
              <a:prstDash val="solid"/>
              <a:round/>
              <a:headEnd type="none" w="med" len="med"/>
              <a:tailEnd type="oval" w="med" len="med"/>
            </a:ln>
          </p:spPr>
        </p:cxnSp>
      </p:grpSp>
      <p:sp>
        <p:nvSpPr>
          <p:cNvPr id="202" name="Google Shape;939;p32">
            <a:extLst>
              <a:ext uri="{FF2B5EF4-FFF2-40B4-BE49-F238E27FC236}">
                <a16:creationId xmlns:a16="http://schemas.microsoft.com/office/drawing/2014/main" id="{161838F5-0FBD-D1EA-4BE8-F3E016BADC05}"/>
              </a:ext>
            </a:extLst>
          </p:cNvPr>
          <p:cNvSpPr/>
          <p:nvPr/>
        </p:nvSpPr>
        <p:spPr>
          <a:xfrm>
            <a:off x="5924714" y="4653502"/>
            <a:ext cx="4909190" cy="1899874"/>
          </a:xfrm>
          <a:prstGeom prst="roundRect">
            <a:avLst>
              <a:gd name="adj" fmla="val 50000"/>
            </a:avLst>
          </a:prstGeom>
          <a:solidFill>
            <a:srgbClr val="EEEEEE"/>
          </a:solidFill>
          <a:ln>
            <a:noFill/>
          </a:ln>
        </p:spPr>
        <p:txBody>
          <a:bodyPr spcFirstLastPara="1" wrap="square" lIns="243833" tIns="121900" rIns="121900" bIns="121900" anchor="ctr" anchorCtr="0">
            <a:noAutofit/>
          </a:bodyPr>
          <a:lstStyle/>
          <a:p>
            <a:pPr marL="0" marR="0" lvl="1" indent="0" algn="ctr" defTabSz="914400" rtl="0" eaLnBrk="1" fontAlgn="auto" latinLnBrk="0" hangingPunct="1">
              <a:lnSpc>
                <a:spcPct val="114000"/>
              </a:lnSpc>
              <a:spcBef>
                <a:spcPts val="800"/>
              </a:spcBef>
              <a:spcAft>
                <a:spcPts val="0"/>
              </a:spcAft>
              <a:buClr>
                <a:srgbClr val="007B4E"/>
              </a:buClr>
              <a:buSzPct val="85000"/>
              <a:buFontTx/>
              <a:buNone/>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Language line: option to contact a telephone-assisted helpline to request help to complete the survey. Help is available in approximately 22 languages.</a:t>
            </a:r>
          </a:p>
        </p:txBody>
      </p:sp>
      <p:cxnSp>
        <p:nvCxnSpPr>
          <p:cNvPr id="204" name="Google Shape;941;p32">
            <a:extLst>
              <a:ext uri="{FF2B5EF4-FFF2-40B4-BE49-F238E27FC236}">
                <a16:creationId xmlns:a16="http://schemas.microsoft.com/office/drawing/2014/main" id="{E25863E9-BD68-8BE4-C771-7C5A1B8F75B9}"/>
              </a:ext>
            </a:extLst>
          </p:cNvPr>
          <p:cNvCxnSpPr>
            <a:cxnSpLocks/>
          </p:cNvCxnSpPr>
          <p:nvPr/>
        </p:nvCxnSpPr>
        <p:spPr>
          <a:xfrm>
            <a:off x="5761374" y="5623258"/>
            <a:ext cx="180000" cy="0"/>
          </a:xfrm>
          <a:prstGeom prst="straightConnector1">
            <a:avLst/>
          </a:prstGeom>
          <a:noFill/>
          <a:ln w="9525" cap="flat" cmpd="sng">
            <a:solidFill>
              <a:srgbClr val="000000"/>
            </a:solidFill>
            <a:prstDash val="solid"/>
            <a:round/>
            <a:headEnd type="none" w="med" len="med"/>
            <a:tailEnd type="oval" w="med" len="med"/>
          </a:ln>
        </p:spPr>
      </p:cxnSp>
      <p:grpSp>
        <p:nvGrpSpPr>
          <p:cNvPr id="6" name="Group 5">
            <a:extLst>
              <a:ext uri="{FF2B5EF4-FFF2-40B4-BE49-F238E27FC236}">
                <a16:creationId xmlns:a16="http://schemas.microsoft.com/office/drawing/2014/main" id="{F736A627-B6CD-2F80-C564-AC7CA9C7145D}"/>
              </a:ext>
            </a:extLst>
          </p:cNvPr>
          <p:cNvGrpSpPr/>
          <p:nvPr/>
        </p:nvGrpSpPr>
        <p:grpSpPr>
          <a:xfrm>
            <a:off x="3126299" y="2242206"/>
            <a:ext cx="1273542" cy="1906841"/>
            <a:chOff x="867504" y="2329732"/>
            <a:chExt cx="1287299" cy="1906841"/>
          </a:xfrm>
        </p:grpSpPr>
        <p:sp>
          <p:nvSpPr>
            <p:cNvPr id="23" name="TextBox 22">
              <a:extLst>
                <a:ext uri="{FF2B5EF4-FFF2-40B4-BE49-F238E27FC236}">
                  <a16:creationId xmlns:a16="http://schemas.microsoft.com/office/drawing/2014/main" id="{66AF6032-4265-DDC5-A45E-4410F15DD8C0}"/>
                </a:ext>
              </a:extLst>
            </p:cNvPr>
            <p:cNvSpPr txBox="1"/>
            <p:nvPr/>
          </p:nvSpPr>
          <p:spPr>
            <a:xfrm>
              <a:off x="867504" y="3713353"/>
              <a:ext cx="1280090" cy="523220"/>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Change font size</a:t>
              </a:r>
            </a:p>
          </p:txBody>
        </p:sp>
        <p:grpSp>
          <p:nvGrpSpPr>
            <p:cNvPr id="24" name="Group 23">
              <a:extLst>
                <a:ext uri="{FF2B5EF4-FFF2-40B4-BE49-F238E27FC236}">
                  <a16:creationId xmlns:a16="http://schemas.microsoft.com/office/drawing/2014/main" id="{2A26C4B6-C90C-B81A-65BB-3DEE03C1C505}"/>
                </a:ext>
              </a:extLst>
            </p:cNvPr>
            <p:cNvGrpSpPr/>
            <p:nvPr/>
          </p:nvGrpSpPr>
          <p:grpSpPr>
            <a:xfrm>
              <a:off x="867504" y="2329732"/>
              <a:ext cx="1287299" cy="1280090"/>
              <a:chOff x="867504" y="2329732"/>
              <a:chExt cx="1287299" cy="1280090"/>
            </a:xfrm>
          </p:grpSpPr>
          <p:sp>
            <p:nvSpPr>
              <p:cNvPr id="25" name="Rectangle 24">
                <a:extLst>
                  <a:ext uri="{FF2B5EF4-FFF2-40B4-BE49-F238E27FC236}">
                    <a16:creationId xmlns:a16="http://schemas.microsoft.com/office/drawing/2014/main" id="{1E2129DC-CB40-43F3-568B-1CE65445DC0A}"/>
                  </a:ext>
                </a:extLst>
              </p:cNvPr>
              <p:cNvSpPr/>
              <p:nvPr/>
            </p:nvSpPr>
            <p:spPr>
              <a:xfrm>
                <a:off x="874713" y="2329732"/>
                <a:ext cx="1280090" cy="128009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31D80389-A3BC-A6E9-1122-F9B7AC4D0DEC}"/>
                  </a:ext>
                </a:extLst>
              </p:cNvPr>
              <p:cNvSpPr txBox="1"/>
              <p:nvPr/>
            </p:nvSpPr>
            <p:spPr>
              <a:xfrm>
                <a:off x="867504" y="2554278"/>
                <a:ext cx="1280090" cy="830997"/>
              </a:xfrm>
              <a:prstGeom prst="rect">
                <a:avLst/>
              </a:prstGeom>
              <a:noFill/>
            </p:spPr>
            <p:txBody>
              <a:bodyPr wrap="square" rtlCol="0">
                <a:spAutoFit/>
              </a:bodyPr>
              <a:lstStyle/>
              <a:p>
                <a:pPr algn="ctr">
                  <a:spcAft>
                    <a:spcPts val="500"/>
                  </a:spcAft>
                </a:pPr>
                <a:r>
                  <a:rPr lang="en-GB" sz="4800" dirty="0">
                    <a:latin typeface="Arial" panose="020B0604020202020204" pitchFamily="34" charset="0"/>
                    <a:cs typeface="Arial" panose="020B0604020202020204" pitchFamily="34" charset="0"/>
                  </a:rPr>
                  <a:t>A  </a:t>
                </a:r>
                <a:r>
                  <a:rPr lang="en-GB" sz="3600" dirty="0">
                    <a:latin typeface="Arial" panose="020B0604020202020204" pitchFamily="34" charset="0"/>
                    <a:cs typeface="Arial" panose="020B0604020202020204" pitchFamily="34" charset="0"/>
                  </a:rPr>
                  <a:t>A</a:t>
                </a:r>
                <a:endParaRPr lang="en-GB" sz="1400"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BB174CA1-79C9-81C6-F024-24CCFC886CF1}"/>
                  </a:ext>
                </a:extLst>
              </p:cNvPr>
              <p:cNvCxnSpPr>
                <a:cxnSpLocks/>
              </p:cNvCxnSpPr>
              <p:nvPr/>
            </p:nvCxnSpPr>
            <p:spPr>
              <a:xfrm>
                <a:off x="1514758" y="2554278"/>
                <a:ext cx="0" cy="830997"/>
              </a:xfrm>
              <a:prstGeom prst="line">
                <a:avLst/>
              </a:prstGeom>
              <a:ln w="38100"/>
            </p:spPr>
            <p:style>
              <a:lnRef idx="2">
                <a:schemeClr val="dk1"/>
              </a:lnRef>
              <a:fillRef idx="0">
                <a:schemeClr val="dk1"/>
              </a:fillRef>
              <a:effectRef idx="1">
                <a:schemeClr val="dk1"/>
              </a:effectRef>
              <a:fontRef idx="minor">
                <a:schemeClr val="tx1"/>
              </a:fontRef>
            </p:style>
          </p:cxnSp>
        </p:grpSp>
      </p:grpSp>
      <p:grpSp>
        <p:nvGrpSpPr>
          <p:cNvPr id="7" name="Group 6">
            <a:extLst>
              <a:ext uri="{FF2B5EF4-FFF2-40B4-BE49-F238E27FC236}">
                <a16:creationId xmlns:a16="http://schemas.microsoft.com/office/drawing/2014/main" id="{4B0F5A62-B906-AB18-A851-4A8E031DA19B}"/>
              </a:ext>
            </a:extLst>
          </p:cNvPr>
          <p:cNvGrpSpPr/>
          <p:nvPr/>
        </p:nvGrpSpPr>
        <p:grpSpPr>
          <a:xfrm>
            <a:off x="4982401" y="2263077"/>
            <a:ext cx="1266410" cy="2101414"/>
            <a:chOff x="3136196" y="2350603"/>
            <a:chExt cx="1280090" cy="2101414"/>
          </a:xfrm>
        </p:grpSpPr>
        <p:sp>
          <p:nvSpPr>
            <p:cNvPr id="20" name="Rectangle 19">
              <a:extLst>
                <a:ext uri="{FF2B5EF4-FFF2-40B4-BE49-F238E27FC236}">
                  <a16:creationId xmlns:a16="http://schemas.microsoft.com/office/drawing/2014/main" id="{D50DB7A7-097C-B29F-32E7-60497AC945D5}"/>
                </a:ext>
              </a:extLst>
            </p:cNvPr>
            <p:cNvSpPr/>
            <p:nvPr/>
          </p:nvSpPr>
          <p:spPr>
            <a:xfrm>
              <a:off x="3136196" y="2350603"/>
              <a:ext cx="1280090" cy="128009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BFB8E275-47EF-92D6-C519-841552D76899}"/>
                </a:ext>
              </a:extLst>
            </p:cNvPr>
            <p:cNvSpPr txBox="1"/>
            <p:nvPr/>
          </p:nvSpPr>
          <p:spPr>
            <a:xfrm>
              <a:off x="3136196" y="3713353"/>
              <a:ext cx="1280090" cy="738664"/>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Change background colour</a:t>
              </a:r>
            </a:p>
          </p:txBody>
        </p:sp>
        <p:pic>
          <p:nvPicPr>
            <p:cNvPr id="22" name="Graphic 21" descr="Palette with solid fill">
              <a:extLst>
                <a:ext uri="{FF2B5EF4-FFF2-40B4-BE49-F238E27FC236}">
                  <a16:creationId xmlns:a16="http://schemas.microsoft.com/office/drawing/2014/main" id="{94D8FF64-5CFA-D042-EB85-B5BBF1ED64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0487" y="2554278"/>
              <a:ext cx="914400" cy="914400"/>
            </a:xfrm>
            <a:prstGeom prst="rect">
              <a:avLst/>
            </a:prstGeom>
          </p:spPr>
        </p:pic>
      </p:grpSp>
      <p:grpSp>
        <p:nvGrpSpPr>
          <p:cNvPr id="8" name="Group 7">
            <a:extLst>
              <a:ext uri="{FF2B5EF4-FFF2-40B4-BE49-F238E27FC236}">
                <a16:creationId xmlns:a16="http://schemas.microsoft.com/office/drawing/2014/main" id="{23D73577-8122-4571-F4FC-C46EFEE239F6}"/>
              </a:ext>
            </a:extLst>
          </p:cNvPr>
          <p:cNvGrpSpPr/>
          <p:nvPr/>
        </p:nvGrpSpPr>
        <p:grpSpPr>
          <a:xfrm>
            <a:off x="6831371" y="2270035"/>
            <a:ext cx="1273542" cy="2094456"/>
            <a:chOff x="5390470" y="2357561"/>
            <a:chExt cx="1287299" cy="2094456"/>
          </a:xfrm>
        </p:grpSpPr>
        <p:sp>
          <p:nvSpPr>
            <p:cNvPr id="17" name="Rectangle 16">
              <a:extLst>
                <a:ext uri="{FF2B5EF4-FFF2-40B4-BE49-F238E27FC236}">
                  <a16:creationId xmlns:a16="http://schemas.microsoft.com/office/drawing/2014/main" id="{43A64509-BBE6-E508-B30F-170583832599}"/>
                </a:ext>
              </a:extLst>
            </p:cNvPr>
            <p:cNvSpPr/>
            <p:nvPr/>
          </p:nvSpPr>
          <p:spPr>
            <a:xfrm>
              <a:off x="5397679" y="2357561"/>
              <a:ext cx="1280090" cy="128009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0F94C9EE-9DEF-1C23-0259-915344062837}"/>
                </a:ext>
              </a:extLst>
            </p:cNvPr>
            <p:cNvSpPr txBox="1"/>
            <p:nvPr/>
          </p:nvSpPr>
          <p:spPr>
            <a:xfrm>
              <a:off x="5390470" y="3713353"/>
              <a:ext cx="1280090" cy="738664"/>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Screen reader compatible</a:t>
              </a:r>
            </a:p>
          </p:txBody>
        </p:sp>
        <p:pic>
          <p:nvPicPr>
            <p:cNvPr id="19" name="Graphic 18" descr="Monitor with solid fill">
              <a:extLst>
                <a:ext uri="{FF2B5EF4-FFF2-40B4-BE49-F238E27FC236}">
                  <a16:creationId xmlns:a16="http://schemas.microsoft.com/office/drawing/2014/main" id="{DC5F1A30-2A0D-F75A-59B2-1679193A80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0524" y="2554278"/>
              <a:ext cx="914400" cy="914400"/>
            </a:xfrm>
            <a:prstGeom prst="rect">
              <a:avLst/>
            </a:prstGeom>
          </p:spPr>
        </p:pic>
      </p:grpSp>
      <p:grpSp>
        <p:nvGrpSpPr>
          <p:cNvPr id="9" name="Group 8">
            <a:extLst>
              <a:ext uri="{FF2B5EF4-FFF2-40B4-BE49-F238E27FC236}">
                <a16:creationId xmlns:a16="http://schemas.microsoft.com/office/drawing/2014/main" id="{034B37F8-E649-A56B-BA65-735D5191523D}"/>
              </a:ext>
            </a:extLst>
          </p:cNvPr>
          <p:cNvGrpSpPr/>
          <p:nvPr/>
        </p:nvGrpSpPr>
        <p:grpSpPr>
          <a:xfrm>
            <a:off x="10536443" y="2249163"/>
            <a:ext cx="1266410" cy="1899884"/>
            <a:chOff x="9920647" y="2336689"/>
            <a:chExt cx="1280090" cy="1899884"/>
          </a:xfrm>
        </p:grpSpPr>
        <p:sp>
          <p:nvSpPr>
            <p:cNvPr id="14" name="Rectangle 13">
              <a:extLst>
                <a:ext uri="{FF2B5EF4-FFF2-40B4-BE49-F238E27FC236}">
                  <a16:creationId xmlns:a16="http://schemas.microsoft.com/office/drawing/2014/main" id="{C26326B5-0345-6602-4AA4-49ED6FD8D9C9}"/>
                </a:ext>
              </a:extLst>
            </p:cNvPr>
            <p:cNvSpPr/>
            <p:nvPr/>
          </p:nvSpPr>
          <p:spPr>
            <a:xfrm>
              <a:off x="9920647" y="2336689"/>
              <a:ext cx="1280090" cy="12800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FAD70783-F688-34D7-2B5C-8CBD6BF5C2D1}"/>
                </a:ext>
              </a:extLst>
            </p:cNvPr>
            <p:cNvSpPr txBox="1"/>
            <p:nvPr/>
          </p:nvSpPr>
          <p:spPr>
            <a:xfrm>
              <a:off x="9920647" y="3713353"/>
              <a:ext cx="1280090" cy="523220"/>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British Sign Language</a:t>
              </a:r>
            </a:p>
          </p:txBody>
        </p:sp>
        <p:pic>
          <p:nvPicPr>
            <p:cNvPr id="16" name="Graphic 15" descr="Sign language with solid fill">
              <a:extLst>
                <a:ext uri="{FF2B5EF4-FFF2-40B4-BE49-F238E27FC236}">
                  <a16:creationId xmlns:a16="http://schemas.microsoft.com/office/drawing/2014/main" id="{3F297FF6-55FC-C8B2-B775-8E1B660B49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03492" y="2554278"/>
              <a:ext cx="914400" cy="914400"/>
            </a:xfrm>
            <a:prstGeom prst="rect">
              <a:avLst/>
            </a:prstGeom>
          </p:spPr>
        </p:pic>
      </p:grpSp>
      <p:grpSp>
        <p:nvGrpSpPr>
          <p:cNvPr id="10" name="Group 9">
            <a:extLst>
              <a:ext uri="{FF2B5EF4-FFF2-40B4-BE49-F238E27FC236}">
                <a16:creationId xmlns:a16="http://schemas.microsoft.com/office/drawing/2014/main" id="{C27A335F-43F9-764D-4835-214381605B42}"/>
              </a:ext>
            </a:extLst>
          </p:cNvPr>
          <p:cNvGrpSpPr/>
          <p:nvPr/>
        </p:nvGrpSpPr>
        <p:grpSpPr>
          <a:xfrm>
            <a:off x="8687473" y="2256120"/>
            <a:ext cx="1266410" cy="2108371"/>
            <a:chOff x="7659162" y="2343646"/>
            <a:chExt cx="1280090" cy="2108371"/>
          </a:xfrm>
        </p:grpSpPr>
        <p:sp>
          <p:nvSpPr>
            <p:cNvPr id="11" name="Rectangle 10">
              <a:extLst>
                <a:ext uri="{FF2B5EF4-FFF2-40B4-BE49-F238E27FC236}">
                  <a16:creationId xmlns:a16="http://schemas.microsoft.com/office/drawing/2014/main" id="{FA885D0F-EAA2-9717-AE72-02350932F538}"/>
                </a:ext>
              </a:extLst>
            </p:cNvPr>
            <p:cNvSpPr/>
            <p:nvPr/>
          </p:nvSpPr>
          <p:spPr>
            <a:xfrm>
              <a:off x="7659162" y="2343646"/>
              <a:ext cx="1280090" cy="128009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80691F72-AEA9-2103-CBB9-058F7C9FB2E4}"/>
                </a:ext>
              </a:extLst>
            </p:cNvPr>
            <p:cNvSpPr txBox="1"/>
            <p:nvPr/>
          </p:nvSpPr>
          <p:spPr>
            <a:xfrm>
              <a:off x="7659162" y="3713353"/>
              <a:ext cx="1280090" cy="738664"/>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Multiple language options</a:t>
              </a:r>
            </a:p>
          </p:txBody>
        </p:sp>
        <p:pic>
          <p:nvPicPr>
            <p:cNvPr id="13" name="Graphic 12" descr="Chat with solid fill">
              <a:extLst>
                <a:ext uri="{FF2B5EF4-FFF2-40B4-BE49-F238E27FC236}">
                  <a16:creationId xmlns:a16="http://schemas.microsoft.com/office/drawing/2014/main" id="{F4D6991D-21F1-2621-8C5E-A182EC4DF4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42007" y="2564139"/>
              <a:ext cx="914400" cy="914400"/>
            </a:xfrm>
            <a:prstGeom prst="rect">
              <a:avLst/>
            </a:prstGeom>
          </p:spPr>
        </p:pic>
      </p:grpSp>
    </p:spTree>
    <p:extLst>
      <p:ext uri="{BB962C8B-B14F-4D97-AF65-F5344CB8AC3E}">
        <p14:creationId xmlns:p14="http://schemas.microsoft.com/office/powerpoint/2010/main" val="25716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6" y="206120"/>
            <a:ext cx="10515600" cy="1325563"/>
          </a:xfrm>
        </p:spPr>
        <p:txBody>
          <a:bodyPr>
            <a:normAutofit/>
          </a:bodyPr>
          <a:lstStyle/>
          <a:p>
            <a:r>
              <a:rPr lang="en-GB" sz="3000" dirty="0">
                <a:solidFill>
                  <a:srgbClr val="007B4E"/>
                </a:solidFill>
                <a:latin typeface="Arial" panose="020B0604020202020204" pitchFamily="34" charset="0"/>
                <a:cs typeface="Arial" panose="020B0604020202020204" pitchFamily="34" charset="0"/>
              </a:rPr>
              <a:t>Agenda</a:t>
            </a:r>
            <a:endParaRPr lang="en-US" sz="3000" dirty="0">
              <a:solidFill>
                <a:srgbClr val="007B4E"/>
              </a:solidFill>
              <a:latin typeface="Arial" panose="020B0604020202020204" pitchFamily="34" charset="0"/>
              <a:cs typeface="Arial" panose="020B0604020202020204" pitchFamily="34" charset="0"/>
            </a:endParaRPr>
          </a:p>
        </p:txBody>
      </p:sp>
      <p:sp>
        <p:nvSpPr>
          <p:cNvPr id="3" name="Subtitle 2"/>
          <p:cNvSpPr>
            <a:spLocks noGrp="1"/>
          </p:cNvSpPr>
          <p:nvPr>
            <p:ph idx="1"/>
          </p:nvPr>
        </p:nvSpPr>
        <p:spPr>
          <a:xfrm>
            <a:off x="426720" y="1405953"/>
            <a:ext cx="10515600" cy="4252801"/>
          </a:xfrm>
        </p:spPr>
        <p:txBody>
          <a:bodyPr>
            <a:normAutofit/>
          </a:bodyPr>
          <a:lstStyle/>
          <a:p>
            <a:pPr indent="-432000">
              <a:buClr>
                <a:srgbClr val="007B4E"/>
              </a:buClr>
              <a:buFont typeface="Wingdings" panose="05000000000000000000" pitchFamily="2" charset="2"/>
              <a:buChar char="Ø"/>
            </a:pPr>
            <a:r>
              <a:rPr lang="en-US" sz="1600" dirty="0">
                <a:solidFill>
                  <a:srgbClr val="4D4D4D"/>
                </a:solidFill>
                <a:latin typeface="Arial" panose="020B0604020202020204" pitchFamily="34" charset="0"/>
                <a:cs typeface="Arial" panose="020B0604020202020204" pitchFamily="34" charset="0"/>
                <a:hlinkClick r:id="rId3" action="ppaction://hlinksldjump"/>
              </a:rPr>
              <a:t>Overview of 2025 Survey [5 mins]</a:t>
            </a:r>
            <a:endParaRPr lang="en-US" sz="1600" dirty="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dirty="0">
                <a:solidFill>
                  <a:srgbClr val="4D4D4D"/>
                </a:solidFill>
                <a:latin typeface="Arial" panose="020B0604020202020204" pitchFamily="34" charset="0"/>
                <a:cs typeface="Arial" panose="020B0604020202020204" pitchFamily="34" charset="0"/>
                <a:hlinkClick r:id="rId4" action="ppaction://hlinksldjump"/>
              </a:rPr>
              <a:t>Sampling and contact approach [10 mins]</a:t>
            </a:r>
            <a:endParaRPr lang="en-US" sz="1600" dirty="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dirty="0">
                <a:solidFill>
                  <a:srgbClr val="467886"/>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Potential sampling errors </a:t>
            </a:r>
            <a:r>
              <a:rPr lang="en-US" sz="1600" dirty="0">
                <a:solidFill>
                  <a:srgbClr val="57859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[5 mins]</a:t>
            </a:r>
            <a:endParaRPr lang="en-US" sz="1600" dirty="0">
              <a:solidFill>
                <a:srgbClr val="578591"/>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GB" sz="1600" dirty="0">
                <a:solidFill>
                  <a:srgbClr val="4D4D4D"/>
                </a:solidFill>
                <a:latin typeface="Arial" panose="020B0604020202020204" pitchFamily="34" charset="0"/>
                <a:cs typeface="Arial" panose="020B0604020202020204" pitchFamily="34" charset="0"/>
                <a:hlinkClick r:id="rId6" action="ppaction://hlinksldjump"/>
              </a:rPr>
              <a:t>Service-user facing materials [10 mins]</a:t>
            </a:r>
            <a:endParaRPr lang="en-US" sz="1600" dirty="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dirty="0">
                <a:solidFill>
                  <a:srgbClr val="4D4D4D"/>
                </a:solidFill>
                <a:latin typeface="Arial" panose="020B0604020202020204" pitchFamily="34" charset="0"/>
                <a:cs typeface="Arial" panose="020B0604020202020204" pitchFamily="34" charset="0"/>
                <a:hlinkClick r:id="rId7" action="ppaction://hlinksldjump"/>
              </a:rPr>
              <a:t>Questionnaire development: survey questions [10 mins]</a:t>
            </a:r>
            <a:endParaRPr lang="en-US" sz="1600" dirty="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dirty="0">
                <a:solidFill>
                  <a:srgbClr val="4D4D4D"/>
                </a:solidFill>
                <a:latin typeface="Arial" panose="020B0604020202020204" pitchFamily="34" charset="0"/>
                <a:cs typeface="Arial" panose="020B0604020202020204" pitchFamily="34" charset="0"/>
                <a:hlinkClick r:id="rId8" action="ppaction://hlinksldjump"/>
              </a:rPr>
              <a:t>Data Protection and Section 251 requirements [5 mins]</a:t>
            </a:r>
            <a:endParaRPr lang="en-US" sz="1600" dirty="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GB" sz="1600" dirty="0">
                <a:solidFill>
                  <a:srgbClr val="4D4D4D"/>
                </a:solidFill>
                <a:latin typeface="Arial" panose="020B0604020202020204" pitchFamily="34" charset="0"/>
                <a:cs typeface="Arial" panose="020B0604020202020204" pitchFamily="34" charset="0"/>
                <a:hlinkClick r:id="rId9" action="ppaction://hlinksldjump"/>
              </a:rPr>
              <a:t>Demographic Batch Service (DBS) checks [5 mins]</a:t>
            </a:r>
            <a:endParaRPr lang="en-GB" sz="1600" dirty="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dirty="0">
                <a:solidFill>
                  <a:srgbClr val="4D4D4D"/>
                </a:solidFill>
                <a:latin typeface="Arial" panose="020B0604020202020204" pitchFamily="34" charset="0"/>
                <a:cs typeface="Arial" panose="020B0604020202020204" pitchFamily="34" charset="0"/>
                <a:hlinkClick r:id="rId10" action="ppaction://hlinksldjump"/>
              </a:rPr>
              <a:t>Instruction Manuals [10 mins]</a:t>
            </a:r>
            <a:endParaRPr lang="en-US" sz="1600" dirty="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dirty="0">
                <a:solidFill>
                  <a:srgbClr val="4D4D4D"/>
                </a:solidFill>
                <a:latin typeface="Arial" panose="020B0604020202020204" pitchFamily="34" charset="0"/>
                <a:cs typeface="Arial" panose="020B0604020202020204" pitchFamily="34" charset="0"/>
                <a:hlinkClick r:id="rId11" action="ppaction://hlinksldjump"/>
              </a:rPr>
              <a:t>Entering Fieldwork [5 mins]</a:t>
            </a:r>
            <a:endParaRPr lang="en-US" sz="1600" dirty="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dirty="0">
                <a:solidFill>
                  <a:srgbClr val="4D4D4D"/>
                </a:solidFill>
                <a:latin typeface="Arial" panose="020B0604020202020204" pitchFamily="34" charset="0"/>
                <a:cs typeface="Arial" panose="020B0604020202020204" pitchFamily="34" charset="0"/>
                <a:hlinkClick r:id="rId12" action="ppaction://hlinksldjump"/>
              </a:rPr>
              <a:t>Key dates [5 mins]</a:t>
            </a:r>
            <a:endParaRPr lang="en-US" sz="1600" dirty="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dirty="0">
                <a:solidFill>
                  <a:srgbClr val="4D4D4D"/>
                </a:solidFill>
                <a:latin typeface="Arial" panose="020B0604020202020204" pitchFamily="34" charset="0"/>
                <a:cs typeface="Arial" panose="020B0604020202020204" pitchFamily="34" charset="0"/>
                <a:hlinkClick r:id="rId13" action="ppaction://hlinksldjump"/>
              </a:rPr>
              <a:t>Questions [5 mins]</a:t>
            </a:r>
            <a:endParaRPr lang="en-US" sz="16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80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DB89E3-A963-3AD0-58AB-231A1183BC8E}"/>
              </a:ext>
            </a:extLst>
          </p:cNvPr>
          <p:cNvSpPr txBox="1">
            <a:spLocks/>
          </p:cNvSpPr>
          <p:nvPr/>
        </p:nvSpPr>
        <p:spPr>
          <a:xfrm>
            <a:off x="669926" y="641880"/>
            <a:ext cx="5578474" cy="135837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7B4E"/>
                </a:solidFill>
                <a:effectLst/>
                <a:uLnTx/>
                <a:uFillTx/>
                <a:latin typeface="Arial" panose="020B0604020202020204"/>
                <a:ea typeface="+mj-ea"/>
                <a:cs typeface="+mj-cs"/>
              </a:rPr>
              <a:t>Questionnaire development: survey questions</a:t>
            </a:r>
            <a:endParaRPr kumimoji="0" lang="en-GB" sz="3000" b="0" i="0" u="none" strike="noStrike" kern="1200" cap="none" spc="0" normalizeH="0" baseline="0" noProof="0" dirty="0">
              <a:ln>
                <a:noFill/>
              </a:ln>
              <a:solidFill>
                <a:srgbClr val="007B4E"/>
              </a:solidFill>
              <a:effectLst/>
              <a:uLnTx/>
              <a:uFillTx/>
              <a:latin typeface="Arial" panose="020B0604020202020204"/>
              <a:ea typeface="+mj-ea"/>
              <a:cs typeface="+mj-cs"/>
            </a:endParaRPr>
          </a:p>
        </p:txBody>
      </p:sp>
    </p:spTree>
    <p:extLst>
      <p:ext uri="{BB962C8B-B14F-4D97-AF65-F5344CB8AC3E}">
        <p14:creationId xmlns:p14="http://schemas.microsoft.com/office/powerpoint/2010/main" val="75103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3D895-12E9-40C6-0DDD-55027C16A1B1}"/>
            </a:ext>
          </a:extLst>
        </p:cNvPr>
        <p:cNvGrpSpPr/>
        <p:nvPr/>
      </p:nvGrpSpPr>
      <p:grpSpPr>
        <a:xfrm>
          <a:off x="0" y="0"/>
          <a:ext cx="0" cy="0"/>
          <a:chOff x="0" y="0"/>
          <a:chExt cx="0" cy="0"/>
        </a:xfrm>
      </p:grpSpPr>
      <p:sp>
        <p:nvSpPr>
          <p:cNvPr id="131" name="Content Placeholder 1">
            <a:extLst>
              <a:ext uri="{FF2B5EF4-FFF2-40B4-BE49-F238E27FC236}">
                <a16:creationId xmlns:a16="http://schemas.microsoft.com/office/drawing/2014/main" id="{85CD57CE-42FC-FE3F-626D-FBE8207820A1}"/>
              </a:ext>
            </a:extLst>
          </p:cNvPr>
          <p:cNvSpPr>
            <a:spLocks noGrp="1"/>
          </p:cNvSpPr>
          <p:nvPr>
            <p:ph idx="1"/>
          </p:nvPr>
        </p:nvSpPr>
        <p:spPr>
          <a:xfrm>
            <a:off x="516834" y="1271245"/>
            <a:ext cx="11155361" cy="694403"/>
          </a:xfrm>
        </p:spPr>
        <p:txBody>
          <a:bodyPr/>
          <a:lstStyle/>
          <a:p>
            <a:r>
              <a:rPr lang="en-GB" sz="1600" dirty="0">
                <a:latin typeface="Arial" panose="020B0604020202020204" pitchFamily="34" charset="0"/>
                <a:cs typeface="Arial" panose="020B0604020202020204" pitchFamily="34" charset="0"/>
              </a:rPr>
              <a:t>In line with the 2023 and 2024 Community Mental Health Surveys, this year’s survey will continue to use a mixed-mode methodology: online survey and paper questionnaire. </a:t>
            </a:r>
          </a:p>
          <a:p>
            <a:endParaRPr lang="en-GB" dirty="0"/>
          </a:p>
        </p:txBody>
      </p:sp>
      <p:sp>
        <p:nvSpPr>
          <p:cNvPr id="3" name="Title 2">
            <a:extLst>
              <a:ext uri="{FF2B5EF4-FFF2-40B4-BE49-F238E27FC236}">
                <a16:creationId xmlns:a16="http://schemas.microsoft.com/office/drawing/2014/main" id="{6B237301-3AA5-2C87-74E6-62E6D395432A}"/>
              </a:ext>
            </a:extLst>
          </p:cNvPr>
          <p:cNvSpPr>
            <a:spLocks noGrp="1"/>
          </p:cNvSpPr>
          <p:nvPr>
            <p:ph type="title"/>
          </p:nvPr>
        </p:nvSpPr>
        <p:spPr>
          <a:xfrm>
            <a:off x="563246" y="648366"/>
            <a:ext cx="11155361" cy="461665"/>
          </a:xfrm>
        </p:spPr>
        <p:txBody>
          <a:bodyPr/>
          <a:lstStyle/>
          <a:p>
            <a:r>
              <a:rPr lang="en-US" dirty="0">
                <a:solidFill>
                  <a:srgbClr val="007B4E"/>
                </a:solidFill>
              </a:rPr>
              <a:t>Development process </a:t>
            </a:r>
            <a:br>
              <a:rPr lang="en-US" dirty="0">
                <a:solidFill>
                  <a:srgbClr val="007B4E"/>
                </a:solidFill>
                <a:highlight>
                  <a:srgbClr val="FFFF00"/>
                </a:highlight>
              </a:rPr>
            </a:br>
            <a:endParaRPr lang="en-GB" dirty="0">
              <a:solidFill>
                <a:srgbClr val="007B4E"/>
              </a:solidFill>
              <a:highlight>
                <a:srgbClr val="FFFF00"/>
              </a:highlight>
            </a:endParaRPr>
          </a:p>
        </p:txBody>
      </p:sp>
      <p:sp>
        <p:nvSpPr>
          <p:cNvPr id="6" name="Google Shape;302;p20">
            <a:extLst>
              <a:ext uri="{FF2B5EF4-FFF2-40B4-BE49-F238E27FC236}">
                <a16:creationId xmlns:a16="http://schemas.microsoft.com/office/drawing/2014/main" id="{C95BBD85-61B7-169F-8051-E240B97634FF}"/>
              </a:ext>
            </a:extLst>
          </p:cNvPr>
          <p:cNvSpPr/>
          <p:nvPr/>
        </p:nvSpPr>
        <p:spPr>
          <a:xfrm rot="16200000">
            <a:off x="2700909" y="199053"/>
            <a:ext cx="714333" cy="4375558"/>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8" name="Google Shape;304;p20">
            <a:extLst>
              <a:ext uri="{FF2B5EF4-FFF2-40B4-BE49-F238E27FC236}">
                <a16:creationId xmlns:a16="http://schemas.microsoft.com/office/drawing/2014/main" id="{FFFD2051-C165-9B8E-3B8D-5DABF2A7E8FE}"/>
              </a:ext>
            </a:extLst>
          </p:cNvPr>
          <p:cNvSpPr txBox="1"/>
          <p:nvPr/>
        </p:nvSpPr>
        <p:spPr>
          <a:xfrm>
            <a:off x="1830484" y="2135231"/>
            <a:ext cx="2142400" cy="5032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dirty="0">
                <a:ln>
                  <a:noFill/>
                </a:ln>
                <a:solidFill>
                  <a:srgbClr val="FFFFFF"/>
                </a:solidFill>
                <a:effectLst/>
                <a:uLnTx/>
                <a:uFillTx/>
                <a:latin typeface="Arial" panose="020B0604020202020204"/>
                <a:ea typeface="Fira Sans Extra Condensed Medium"/>
                <a:cs typeface="Fira Sans Extra Condensed Medium"/>
                <a:sym typeface="Fira Sans Extra Condensed Medium"/>
              </a:rPr>
              <a:t>March / April 2025</a:t>
            </a:r>
            <a:endParaRPr kumimoji="0" sz="1800" b="0" i="0" u="none" strike="noStrike" kern="1200" cap="none" spc="0" normalizeH="0" baseline="0" noProof="0" dirty="0">
              <a:ln>
                <a:noFill/>
              </a:ln>
              <a:solidFill>
                <a:srgbClr val="FFFFFF"/>
              </a:solidFill>
              <a:effectLst/>
              <a:uLnTx/>
              <a:uFillTx/>
              <a:latin typeface="Arial" panose="020B0604020202020204"/>
              <a:ea typeface="Fira Sans Extra Condensed Medium"/>
              <a:cs typeface="Fira Sans Extra Condensed Medium"/>
              <a:sym typeface="Fira Sans Extra Condensed Medium"/>
            </a:endParaRPr>
          </a:p>
        </p:txBody>
      </p:sp>
      <p:sp>
        <p:nvSpPr>
          <p:cNvPr id="29" name="Google Shape;325;p20">
            <a:extLst>
              <a:ext uri="{FF2B5EF4-FFF2-40B4-BE49-F238E27FC236}">
                <a16:creationId xmlns:a16="http://schemas.microsoft.com/office/drawing/2014/main" id="{96AF2C84-09CC-8CA9-93F5-53F94C090AAA}"/>
              </a:ext>
            </a:extLst>
          </p:cNvPr>
          <p:cNvSpPr/>
          <p:nvPr/>
        </p:nvSpPr>
        <p:spPr>
          <a:xfrm rot="16200000">
            <a:off x="6466357" y="810443"/>
            <a:ext cx="711808" cy="3152779"/>
          </a:xfrm>
          <a:prstGeom prst="round2SameRect">
            <a:avLst>
              <a:gd name="adj1" fmla="val 0"/>
              <a:gd name="adj2" fmla="val 0"/>
            </a:avLst>
          </a:pr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30" name="Google Shape;326;p20">
            <a:extLst>
              <a:ext uri="{FF2B5EF4-FFF2-40B4-BE49-F238E27FC236}">
                <a16:creationId xmlns:a16="http://schemas.microsoft.com/office/drawing/2014/main" id="{9F173D81-B714-CF16-F974-DEEB6D041064}"/>
              </a:ext>
            </a:extLst>
          </p:cNvPr>
          <p:cNvSpPr txBox="1"/>
          <p:nvPr/>
        </p:nvSpPr>
        <p:spPr>
          <a:xfrm>
            <a:off x="3444698" y="2736210"/>
            <a:ext cx="2574401" cy="2418161"/>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4A4A49"/>
              </a:solidFill>
              <a:effectLst/>
              <a:uLnTx/>
              <a:uFillTx/>
              <a:latin typeface="Arial" panose="020B0604020202020204"/>
              <a:ea typeface="Roboto"/>
              <a:cs typeface="Roboto"/>
              <a:sym typeface="Roboto"/>
            </a:endParaRPr>
          </a:p>
        </p:txBody>
      </p:sp>
      <p:sp>
        <p:nvSpPr>
          <p:cNvPr id="54" name="Google Shape;351;p20">
            <a:extLst>
              <a:ext uri="{FF2B5EF4-FFF2-40B4-BE49-F238E27FC236}">
                <a16:creationId xmlns:a16="http://schemas.microsoft.com/office/drawing/2014/main" id="{6CDB4A95-3141-78DA-AF2C-17AE778DD2AD}"/>
              </a:ext>
            </a:extLst>
          </p:cNvPr>
          <p:cNvSpPr/>
          <p:nvPr/>
        </p:nvSpPr>
        <p:spPr>
          <a:xfrm>
            <a:off x="7210532" y="1521159"/>
            <a:ext cx="472484" cy="432124"/>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56" name="Google Shape;353;p20">
            <a:extLst>
              <a:ext uri="{FF2B5EF4-FFF2-40B4-BE49-F238E27FC236}">
                <a16:creationId xmlns:a16="http://schemas.microsoft.com/office/drawing/2014/main" id="{53832016-984F-65E7-C0B1-890D068E35CD}"/>
              </a:ext>
            </a:extLst>
          </p:cNvPr>
          <p:cNvSpPr/>
          <p:nvPr/>
        </p:nvSpPr>
        <p:spPr>
          <a:xfrm>
            <a:off x="10474937" y="1710951"/>
            <a:ext cx="60689" cy="21729"/>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57" name="Google Shape;354;p20">
            <a:extLst>
              <a:ext uri="{FF2B5EF4-FFF2-40B4-BE49-F238E27FC236}">
                <a16:creationId xmlns:a16="http://schemas.microsoft.com/office/drawing/2014/main" id="{C91D9856-43A7-8D63-E327-D5BB3A0EEE71}"/>
              </a:ext>
            </a:extLst>
          </p:cNvPr>
          <p:cNvSpPr/>
          <p:nvPr/>
        </p:nvSpPr>
        <p:spPr>
          <a:xfrm>
            <a:off x="10099004" y="1557318"/>
            <a:ext cx="489673" cy="358788"/>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58" name="Google Shape;355;p20">
            <a:extLst>
              <a:ext uri="{FF2B5EF4-FFF2-40B4-BE49-F238E27FC236}">
                <a16:creationId xmlns:a16="http://schemas.microsoft.com/office/drawing/2014/main" id="{CE3B1460-4DAB-8E4B-FADA-C76B1F72CB0E}"/>
              </a:ext>
            </a:extLst>
          </p:cNvPr>
          <p:cNvSpPr/>
          <p:nvPr/>
        </p:nvSpPr>
        <p:spPr>
          <a:xfrm>
            <a:off x="10543690" y="1856945"/>
            <a:ext cx="14175" cy="60180"/>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59" name="Google Shape;356;p20">
            <a:extLst>
              <a:ext uri="{FF2B5EF4-FFF2-40B4-BE49-F238E27FC236}">
                <a16:creationId xmlns:a16="http://schemas.microsoft.com/office/drawing/2014/main" id="{BAC051AE-6975-DC36-E34F-920D235F436D}"/>
              </a:ext>
            </a:extLst>
          </p:cNvPr>
          <p:cNvSpPr/>
          <p:nvPr/>
        </p:nvSpPr>
        <p:spPr>
          <a:xfrm>
            <a:off x="10282429" y="1622167"/>
            <a:ext cx="122312" cy="40785"/>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0" name="Google Shape;357;p20">
            <a:extLst>
              <a:ext uri="{FF2B5EF4-FFF2-40B4-BE49-F238E27FC236}">
                <a16:creationId xmlns:a16="http://schemas.microsoft.com/office/drawing/2014/main" id="{0BF3EEF2-E48C-AF5B-3C52-DE1414622DB5}"/>
              </a:ext>
            </a:extLst>
          </p:cNvPr>
          <p:cNvSpPr/>
          <p:nvPr/>
        </p:nvSpPr>
        <p:spPr>
          <a:xfrm>
            <a:off x="10251109" y="1872138"/>
            <a:ext cx="14684" cy="44987"/>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1" name="Google Shape;358;p20">
            <a:extLst>
              <a:ext uri="{FF2B5EF4-FFF2-40B4-BE49-F238E27FC236}">
                <a16:creationId xmlns:a16="http://schemas.microsoft.com/office/drawing/2014/main" id="{31688090-E4A5-2A6E-841A-51E30AFFED9D}"/>
              </a:ext>
            </a:extLst>
          </p:cNvPr>
          <p:cNvSpPr/>
          <p:nvPr/>
        </p:nvSpPr>
        <p:spPr>
          <a:xfrm>
            <a:off x="10420402" y="1872138"/>
            <a:ext cx="14684" cy="44987"/>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137" name="Content Placeholder 2">
            <a:extLst>
              <a:ext uri="{FF2B5EF4-FFF2-40B4-BE49-F238E27FC236}">
                <a16:creationId xmlns:a16="http://schemas.microsoft.com/office/drawing/2014/main" id="{9914D6B7-F1A7-4CB4-54ED-61D7450A7205}"/>
              </a:ext>
            </a:extLst>
          </p:cNvPr>
          <p:cNvSpPr txBox="1">
            <a:spLocks/>
          </p:cNvSpPr>
          <p:nvPr/>
        </p:nvSpPr>
        <p:spPr>
          <a:xfrm>
            <a:off x="5687820" y="5586755"/>
            <a:ext cx="3990392" cy="1082302"/>
          </a:xfrm>
          <a:prstGeom prst="rect">
            <a:avLst/>
          </a:prstGeom>
          <a:noFill/>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0" algn="ctr" defTabSz="914400" rtl="0" eaLnBrk="1" fontAlgn="auto" latinLnBrk="0" hangingPunct="1">
              <a:lnSpc>
                <a:spcPct val="114000"/>
              </a:lnSpc>
              <a:spcBef>
                <a:spcPts val="1000"/>
              </a:spcBef>
              <a:spcAft>
                <a:spcPts val="0"/>
              </a:spcAft>
              <a:buClrTx/>
              <a:buSzPct val="140000"/>
              <a:buFont typeface="Arial" panose="020B0604020202020204" pitchFamily="34" charset="0"/>
              <a:buNone/>
              <a:tabLst/>
              <a:defRPr/>
            </a:pPr>
            <a:endParaRPr kumimoji="0" lang="en-US" sz="1800" b="1" i="0" u="none" strike="noStrike" kern="1200" cap="none" spc="0" normalizeH="0" baseline="0" noProof="0" dirty="0">
              <a:ln>
                <a:noFill/>
              </a:ln>
              <a:solidFill>
                <a:srgbClr val="4D4D4D"/>
              </a:solidFill>
              <a:effectLst/>
              <a:uLnTx/>
              <a:uFillTx/>
              <a:latin typeface="Arial" panose="020B0604020202020204"/>
              <a:ea typeface="+mn-ea"/>
              <a:cs typeface="+mn-cs"/>
            </a:endParaRPr>
          </a:p>
          <a:p>
            <a:pPr marL="180975" marR="0" lvl="0" indent="0" algn="ctr" defTabSz="914400" rtl="0" eaLnBrk="1" fontAlgn="auto" latinLnBrk="0" hangingPunct="1">
              <a:lnSpc>
                <a:spcPct val="114000"/>
              </a:lnSpc>
              <a:spcBef>
                <a:spcPts val="1000"/>
              </a:spcBef>
              <a:spcAft>
                <a:spcPts val="0"/>
              </a:spcAft>
              <a:buClrTx/>
              <a:buSzPct val="140000"/>
              <a:buFont typeface="Arial" panose="020B0604020202020204" pitchFamily="34" charset="0"/>
              <a:buNone/>
              <a:tabLst/>
              <a:defRPr/>
            </a:pPr>
            <a:r>
              <a:rPr kumimoji="0" lang="en-US" sz="1800" b="1" i="0" u="none" strike="noStrike" kern="1200" cap="none" spc="0" normalizeH="0" baseline="0" noProof="0" dirty="0">
                <a:ln>
                  <a:noFill/>
                </a:ln>
                <a:solidFill>
                  <a:srgbClr val="4D4D4D"/>
                </a:solidFill>
                <a:effectLst/>
                <a:uLnTx/>
                <a:uFillTx/>
                <a:latin typeface="Arial" panose="020B0604020202020204"/>
                <a:ea typeface="+mn-ea"/>
                <a:cs typeface="+mn-cs"/>
              </a:rPr>
              <a:t>Full details will be available in the </a:t>
            </a:r>
            <a:r>
              <a:rPr kumimoji="0" lang="en-US" sz="1800" b="1" i="0" u="none" strike="noStrike" kern="1200" cap="none" spc="0" normalizeH="0" baseline="0" noProof="0" dirty="0">
                <a:ln>
                  <a:noFill/>
                </a:ln>
                <a:solidFill>
                  <a:srgbClr val="007B4E"/>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Survey Development Report</a:t>
            </a:r>
            <a:endParaRPr kumimoji="0" lang="en-US" sz="1800" b="1" i="0" u="none" strike="noStrike" kern="1200" cap="none" spc="0" normalizeH="0" baseline="0" noProof="0" dirty="0">
              <a:ln>
                <a:noFill/>
              </a:ln>
              <a:solidFill>
                <a:srgbClr val="007B4E"/>
              </a:solidFill>
              <a:effectLst/>
              <a:uLnTx/>
              <a:uFillTx/>
              <a:latin typeface="Arial" panose="020B0604020202020204"/>
              <a:ea typeface="+mn-ea"/>
              <a:cs typeface="+mn-cs"/>
            </a:endParaRPr>
          </a:p>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endParaRPr>
          </a:p>
        </p:txBody>
      </p:sp>
      <p:sp>
        <p:nvSpPr>
          <p:cNvPr id="4" name="Google Shape;303;p20">
            <a:extLst>
              <a:ext uri="{FF2B5EF4-FFF2-40B4-BE49-F238E27FC236}">
                <a16:creationId xmlns:a16="http://schemas.microsoft.com/office/drawing/2014/main" id="{234344CB-55E1-4C02-5808-2C4806FA8000}"/>
              </a:ext>
            </a:extLst>
          </p:cNvPr>
          <p:cNvSpPr txBox="1"/>
          <p:nvPr/>
        </p:nvSpPr>
        <p:spPr>
          <a:xfrm>
            <a:off x="941561" y="2755563"/>
            <a:ext cx="4375558" cy="3902804"/>
          </a:xfrm>
          <a:prstGeom prst="rect">
            <a:avLst/>
          </a:prstGeom>
          <a:noFill/>
          <a:ln>
            <a:noFill/>
          </a:ln>
        </p:spPr>
        <p:txBody>
          <a:bodyPr spcFirstLastPara="1" wrap="square" lIns="121900" tIns="121900" rIns="121900" bIns="121900" anchor="ctr" anchorCtr="0">
            <a:noAutofit/>
          </a:bodyPr>
          <a:lstStyle/>
          <a:p>
            <a:pPr>
              <a:defRPr/>
            </a:pPr>
            <a:r>
              <a:rPr kumimoji="0" lang="en-GB" sz="1400" b="1" i="0" u="none" strike="noStrike" kern="1200" cap="none" spc="0" normalizeH="0" baseline="0" noProof="0" dirty="0">
                <a:ln>
                  <a:noFill/>
                </a:ln>
                <a:solidFill>
                  <a:srgbClr val="4A4A49"/>
                </a:solidFill>
                <a:effectLst/>
                <a:uLnTx/>
                <a:uFillTx/>
                <a:latin typeface="Arial" panose="020B0604020202020204" pitchFamily="34" charset="0"/>
                <a:ea typeface="Roboto"/>
                <a:cs typeface="Arial" panose="020B0604020202020204" pitchFamily="34" charset="0"/>
                <a:sym typeface="Roboto"/>
              </a:rPr>
              <a:t>Engagement Trust Webinar</a:t>
            </a:r>
            <a:r>
              <a:rPr lang="en-GB" sz="1400" b="1" dirty="0">
                <a:solidFill>
                  <a:srgbClr val="4A4A49"/>
                </a:solidFill>
                <a:latin typeface="Arial" panose="020B0604020202020204" pitchFamily="34" charset="0"/>
                <a:ea typeface="Roboto"/>
                <a:cs typeface="Arial" panose="020B0604020202020204" pitchFamily="34" charset="0"/>
                <a:sym typeface="Roboto"/>
              </a:rPr>
              <a:t>: </a:t>
            </a:r>
            <a:r>
              <a:rPr kumimoji="0" lang="en-GB" sz="1400" b="0"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rPr>
              <a:t>to discuss the use of 2024 materials, and to understand what common platforms are used with service users, how could promotional materials be further amended to ensure usability across platforms.</a:t>
            </a:r>
            <a:endParaRPr kumimoji="0" lang="en-GB" sz="1400" b="1"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rPr>
              <a:t>Stakeholder consultations: </a:t>
            </a:r>
            <a:r>
              <a:rPr kumimoji="0" lang="en-GB" sz="1400" b="0"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rPr>
              <a:t>to understand their service user populations and what mechanisms they use to engage with service users</a:t>
            </a:r>
            <a:r>
              <a:rPr lang="en-GB" sz="1400" dirty="0">
                <a:solidFill>
                  <a:srgbClr val="4A4A49"/>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4A4A49"/>
                </a:solidFill>
                <a:latin typeface="Arial" panose="020B0604020202020204" pitchFamily="34" charset="0"/>
                <a:cs typeface="Arial" panose="020B0604020202020204" pitchFamily="34" charset="0"/>
              </a:rPr>
              <a:t>In-depth interviews with service users: </a:t>
            </a:r>
            <a:r>
              <a:rPr lang="en-GB" sz="1400" dirty="0">
                <a:solidFill>
                  <a:srgbClr val="4A4A49"/>
                </a:solidFill>
                <a:latin typeface="Arial" panose="020B0604020202020204" pitchFamily="34" charset="0"/>
                <a:cs typeface="Arial" panose="020B0604020202020204" pitchFamily="34" charset="0"/>
              </a:rPr>
              <a:t>to understand what encourages them to complete a questionnaire, their preferred method of contact, survey mode and channels to promote a survey. It was explored what quality care looked like to them, and what is most important in the care they receive.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4A4A49"/>
                </a:solidFill>
                <a:latin typeface="Arial" panose="020B0604020202020204" pitchFamily="34" charset="0"/>
                <a:cs typeface="Arial" panose="020B0604020202020204" pitchFamily="34" charset="0"/>
              </a:rPr>
              <a:t>Advisory group: </a:t>
            </a:r>
            <a:r>
              <a:rPr lang="en-GB" sz="1400" dirty="0">
                <a:solidFill>
                  <a:srgbClr val="4A4A49"/>
                </a:solidFill>
                <a:latin typeface="Arial" panose="020B0604020202020204" pitchFamily="34" charset="0"/>
                <a:cs typeface="Arial" panose="020B0604020202020204" pitchFamily="34" charset="0"/>
              </a:rPr>
              <a:t>to understand stakeholder priorities regarding community mental health, and current policy.  </a:t>
            </a:r>
          </a:p>
        </p:txBody>
      </p:sp>
      <p:sp>
        <p:nvSpPr>
          <p:cNvPr id="2" name="Google Shape;304;p20">
            <a:extLst>
              <a:ext uri="{FF2B5EF4-FFF2-40B4-BE49-F238E27FC236}">
                <a16:creationId xmlns:a16="http://schemas.microsoft.com/office/drawing/2014/main" id="{828CA6C7-DEDE-BAE1-C15A-E89650002568}"/>
              </a:ext>
            </a:extLst>
          </p:cNvPr>
          <p:cNvSpPr txBox="1"/>
          <p:nvPr/>
        </p:nvSpPr>
        <p:spPr>
          <a:xfrm>
            <a:off x="5751061" y="2135232"/>
            <a:ext cx="2142400" cy="5032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dirty="0">
                <a:ln>
                  <a:noFill/>
                </a:ln>
                <a:solidFill>
                  <a:srgbClr val="FFFFFF"/>
                </a:solidFill>
                <a:effectLst/>
                <a:uLnTx/>
                <a:uFillTx/>
                <a:latin typeface="Arial" panose="020B0604020202020204"/>
                <a:ea typeface="Fira Sans Extra Condensed Medium"/>
                <a:cs typeface="Fira Sans Extra Condensed Medium"/>
                <a:sym typeface="Fira Sans Extra Condensed Medium"/>
              </a:rPr>
              <a:t>May / June 2025</a:t>
            </a:r>
            <a:endParaRPr kumimoji="0" sz="1800" b="0" i="0" u="none" strike="noStrike" kern="1200" cap="none" spc="0" normalizeH="0" baseline="0" noProof="0" dirty="0">
              <a:ln>
                <a:noFill/>
              </a:ln>
              <a:solidFill>
                <a:srgbClr val="FFFFFF"/>
              </a:solidFill>
              <a:effectLst/>
              <a:uLnTx/>
              <a:uFillTx/>
              <a:latin typeface="Arial" panose="020B0604020202020204"/>
              <a:ea typeface="Fira Sans Extra Condensed Medium"/>
              <a:cs typeface="Fira Sans Extra Condensed Medium"/>
              <a:sym typeface="Fira Sans Extra Condensed Medium"/>
            </a:endParaRPr>
          </a:p>
        </p:txBody>
      </p:sp>
      <p:sp>
        <p:nvSpPr>
          <p:cNvPr id="5" name="Google Shape;311;p20">
            <a:extLst>
              <a:ext uri="{FF2B5EF4-FFF2-40B4-BE49-F238E27FC236}">
                <a16:creationId xmlns:a16="http://schemas.microsoft.com/office/drawing/2014/main" id="{83B9C917-AA58-26CE-E337-E28DEAB2EB85}"/>
              </a:ext>
            </a:extLst>
          </p:cNvPr>
          <p:cNvSpPr txBox="1"/>
          <p:nvPr/>
        </p:nvSpPr>
        <p:spPr>
          <a:xfrm>
            <a:off x="5245855" y="2745950"/>
            <a:ext cx="3152779" cy="2145322"/>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rPr>
              <a:t>Cognitive interviews:</a:t>
            </a:r>
            <a:r>
              <a:rPr kumimoji="0" lang="en-GB" sz="1400" b="0"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rPr>
              <a:t> 60-minute virtual interviews with 24 x service users from various demographic backgrounds who had recently </a:t>
            </a:r>
            <a:r>
              <a:rPr lang="en-GB" sz="1400" dirty="0">
                <a:solidFill>
                  <a:srgbClr val="4A4A49"/>
                </a:solidFill>
                <a:latin typeface="Arial" panose="020B0604020202020204" pitchFamily="34" charset="0"/>
                <a:cs typeface="Arial" panose="020B0604020202020204" pitchFamily="34" charset="0"/>
              </a:rPr>
              <a:t>utilised community mental health services. </a:t>
            </a:r>
            <a:endParaRPr kumimoji="0" lang="en-GB" sz="1400" b="0"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rPr>
              <a:t>Second Trust Webinar: </a:t>
            </a:r>
            <a:r>
              <a:rPr kumimoji="0" lang="en-GB" sz="1400" b="0"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rPr>
              <a:t>to discuss sampling process and questionnaire amendments for 2025.</a:t>
            </a:r>
            <a:endParaRPr kumimoji="0" lang="en-GB" sz="1400" b="0" i="0" u="none" strike="noStrike" kern="1200" cap="none" spc="0" normalizeH="0" baseline="0" noProof="0" dirty="0">
              <a:ln>
                <a:noFill/>
              </a:ln>
              <a:solidFill>
                <a:srgbClr val="4A4A49"/>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9" name="Google Shape;318;p20">
            <a:extLst>
              <a:ext uri="{FF2B5EF4-FFF2-40B4-BE49-F238E27FC236}">
                <a16:creationId xmlns:a16="http://schemas.microsoft.com/office/drawing/2014/main" id="{A71E4E46-D443-DDB5-3E4F-11684918339B}"/>
              </a:ext>
            </a:extLst>
          </p:cNvPr>
          <p:cNvSpPr/>
          <p:nvPr/>
        </p:nvSpPr>
        <p:spPr>
          <a:xfrm rot="16200000">
            <a:off x="9617888" y="810443"/>
            <a:ext cx="714335" cy="3152779"/>
          </a:xfrm>
          <a:prstGeom prst="round2SameRect">
            <a:avLst>
              <a:gd name="adj1" fmla="val 0"/>
              <a:gd name="adj2" fmla="val 47465"/>
            </a:avLst>
          </a:pr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10" name="Google Shape;319;p20">
            <a:extLst>
              <a:ext uri="{FF2B5EF4-FFF2-40B4-BE49-F238E27FC236}">
                <a16:creationId xmlns:a16="http://schemas.microsoft.com/office/drawing/2014/main" id="{56703C9C-BC70-134B-31AC-4A0BFEA88054}"/>
              </a:ext>
            </a:extLst>
          </p:cNvPr>
          <p:cNvSpPr txBox="1"/>
          <p:nvPr/>
        </p:nvSpPr>
        <p:spPr>
          <a:xfrm>
            <a:off x="8394766" y="2733124"/>
            <a:ext cx="3149517" cy="1082302"/>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rPr>
              <a:t>Finalising the questionnaire and online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rPr>
              <a:t>Trusts should draw their samples.</a:t>
            </a:r>
          </a:p>
        </p:txBody>
      </p:sp>
      <p:sp>
        <p:nvSpPr>
          <p:cNvPr id="11" name="Google Shape;320;p20">
            <a:extLst>
              <a:ext uri="{FF2B5EF4-FFF2-40B4-BE49-F238E27FC236}">
                <a16:creationId xmlns:a16="http://schemas.microsoft.com/office/drawing/2014/main" id="{41C5675D-CCC9-3639-9DE2-57C3A3DD0035}"/>
              </a:ext>
            </a:extLst>
          </p:cNvPr>
          <p:cNvSpPr txBox="1"/>
          <p:nvPr/>
        </p:nvSpPr>
        <p:spPr>
          <a:xfrm>
            <a:off x="8501537" y="2030929"/>
            <a:ext cx="2947037" cy="711805"/>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dirty="0">
                <a:solidFill>
                  <a:srgbClr val="FFFFFF"/>
                </a:solidFill>
                <a:latin typeface="Arial" panose="020B0604020202020204"/>
                <a:ea typeface="Fira Sans Extra Condensed Medium"/>
                <a:cs typeface="Fira Sans Extra Condensed Medium"/>
                <a:sym typeface="Fira Sans Extra Condensed Medium"/>
              </a:rPr>
              <a:t>July</a:t>
            </a:r>
            <a:r>
              <a:rPr kumimoji="0" lang="en" sz="1800" b="0" i="0" u="none" strike="noStrike" kern="1200" cap="none" spc="0" normalizeH="0" baseline="0" noProof="0" dirty="0">
                <a:ln>
                  <a:noFill/>
                </a:ln>
                <a:solidFill>
                  <a:srgbClr val="FFFFFF"/>
                </a:solidFill>
                <a:effectLst/>
                <a:uLnTx/>
                <a:uFillTx/>
                <a:latin typeface="Arial" panose="020B0604020202020204"/>
                <a:ea typeface="Fira Sans Extra Condensed Medium"/>
                <a:cs typeface="Fira Sans Extra Condensed Medium"/>
                <a:sym typeface="Fira Sans Extra Condensed Medium"/>
              </a:rPr>
              <a:t> –  August 2025</a:t>
            </a:r>
            <a:endParaRPr kumimoji="0" sz="1800" b="0" i="0" u="none" strike="noStrike" kern="1200" cap="none" spc="0" normalizeH="0" baseline="0" noProof="0" dirty="0">
              <a:ln>
                <a:noFill/>
              </a:ln>
              <a:solidFill>
                <a:srgbClr val="FFFFFF"/>
              </a:solidFill>
              <a:effectLst/>
              <a:uLnTx/>
              <a:uFillTx/>
              <a:latin typeface="Arial" panose="020B0604020202020204"/>
              <a:ea typeface="Fira Sans Extra Condensed Medium"/>
              <a:cs typeface="Fira Sans Extra Condensed Medium"/>
              <a:sym typeface="Fira Sans Extra Condensed Medium"/>
            </a:endParaRPr>
          </a:p>
        </p:txBody>
      </p:sp>
      <p:sp>
        <p:nvSpPr>
          <p:cNvPr id="12" name="Google Shape;353;p20">
            <a:extLst>
              <a:ext uri="{FF2B5EF4-FFF2-40B4-BE49-F238E27FC236}">
                <a16:creationId xmlns:a16="http://schemas.microsoft.com/office/drawing/2014/main" id="{A5AF01B1-A50D-B74E-3068-6AD1D063D4CC}"/>
              </a:ext>
            </a:extLst>
          </p:cNvPr>
          <p:cNvSpPr/>
          <p:nvPr/>
        </p:nvSpPr>
        <p:spPr>
          <a:xfrm>
            <a:off x="10627337" y="1863351"/>
            <a:ext cx="60689" cy="21729"/>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17" name="Google Shape;355;p20">
            <a:extLst>
              <a:ext uri="{FF2B5EF4-FFF2-40B4-BE49-F238E27FC236}">
                <a16:creationId xmlns:a16="http://schemas.microsoft.com/office/drawing/2014/main" id="{0009F303-8E57-97C3-8FEE-7DF0AC0E0FB4}"/>
              </a:ext>
            </a:extLst>
          </p:cNvPr>
          <p:cNvSpPr/>
          <p:nvPr/>
        </p:nvSpPr>
        <p:spPr>
          <a:xfrm>
            <a:off x="9811988" y="1863351"/>
            <a:ext cx="14175" cy="60180"/>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18" name="Google Shape;356;p20">
            <a:extLst>
              <a:ext uri="{FF2B5EF4-FFF2-40B4-BE49-F238E27FC236}">
                <a16:creationId xmlns:a16="http://schemas.microsoft.com/office/drawing/2014/main" id="{349940AD-B4C3-EBEA-51C8-8A9B8AE3A5BC}"/>
              </a:ext>
            </a:extLst>
          </p:cNvPr>
          <p:cNvSpPr/>
          <p:nvPr/>
        </p:nvSpPr>
        <p:spPr>
          <a:xfrm>
            <a:off x="10434829" y="1774567"/>
            <a:ext cx="122312" cy="40785"/>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19" name="Google Shape;357;p20">
            <a:extLst>
              <a:ext uri="{FF2B5EF4-FFF2-40B4-BE49-F238E27FC236}">
                <a16:creationId xmlns:a16="http://schemas.microsoft.com/office/drawing/2014/main" id="{F6081A6C-A61E-8E0A-DDB6-3FD3A31F3056}"/>
              </a:ext>
            </a:extLst>
          </p:cNvPr>
          <p:cNvSpPr/>
          <p:nvPr/>
        </p:nvSpPr>
        <p:spPr>
          <a:xfrm>
            <a:off x="9519407" y="1878544"/>
            <a:ext cx="14684" cy="44987"/>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20" name="Google Shape;358;p20">
            <a:extLst>
              <a:ext uri="{FF2B5EF4-FFF2-40B4-BE49-F238E27FC236}">
                <a16:creationId xmlns:a16="http://schemas.microsoft.com/office/drawing/2014/main" id="{DECD93E9-3B71-0C45-580D-0D0FD1F4529A}"/>
              </a:ext>
            </a:extLst>
          </p:cNvPr>
          <p:cNvSpPr/>
          <p:nvPr/>
        </p:nvSpPr>
        <p:spPr>
          <a:xfrm>
            <a:off x="9688700" y="1878544"/>
            <a:ext cx="14684" cy="44987"/>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7367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B4162-0DA2-B671-24E3-FCFE4A09B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6C8DF-4973-05CA-9150-12428B6DE105}"/>
              </a:ext>
            </a:extLst>
          </p:cNvPr>
          <p:cNvSpPr>
            <a:spLocks noGrp="1"/>
          </p:cNvSpPr>
          <p:nvPr>
            <p:ph type="title"/>
          </p:nvPr>
        </p:nvSpPr>
        <p:spPr>
          <a:xfrm>
            <a:off x="575469" y="653309"/>
            <a:ext cx="11155361" cy="461665"/>
          </a:xfrm>
        </p:spPr>
        <p:txBody>
          <a:bodyPr/>
          <a:lstStyle/>
          <a:p>
            <a:r>
              <a:rPr lang="en-GB" dirty="0"/>
              <a:t>New questions for CMH25</a:t>
            </a:r>
          </a:p>
        </p:txBody>
      </p:sp>
      <p:graphicFrame>
        <p:nvGraphicFramePr>
          <p:cNvPr id="6" name="Table 13">
            <a:extLst>
              <a:ext uri="{FF2B5EF4-FFF2-40B4-BE49-F238E27FC236}">
                <a16:creationId xmlns:a16="http://schemas.microsoft.com/office/drawing/2014/main" id="{6A7481F8-792E-C9E3-F178-395CED6F1AF0}"/>
              </a:ext>
            </a:extLst>
          </p:cNvPr>
          <p:cNvGraphicFramePr>
            <a:graphicFrameLocks noGrp="1"/>
          </p:cNvGraphicFramePr>
          <p:nvPr>
            <p:extLst>
              <p:ext uri="{D42A27DB-BD31-4B8C-83A1-F6EECF244321}">
                <p14:modId xmlns:p14="http://schemas.microsoft.com/office/powerpoint/2010/main" val="3627097977"/>
              </p:ext>
            </p:extLst>
          </p:nvPr>
        </p:nvGraphicFramePr>
        <p:xfrm>
          <a:off x="439738" y="1411417"/>
          <a:ext cx="11312525" cy="5279926"/>
        </p:xfrm>
        <a:graphic>
          <a:graphicData uri="http://schemas.openxmlformats.org/drawingml/2006/table">
            <a:tbl>
              <a:tblPr firstRow="1" bandRow="1">
                <a:tableStyleId>{9D7B26C5-4107-4FEC-AEDC-1716B250A1EF}</a:tableStyleId>
              </a:tblPr>
              <a:tblGrid>
                <a:gridCol w="5786079">
                  <a:extLst>
                    <a:ext uri="{9D8B030D-6E8A-4147-A177-3AD203B41FA5}">
                      <a16:colId xmlns:a16="http://schemas.microsoft.com/office/drawing/2014/main" val="971492038"/>
                    </a:ext>
                  </a:extLst>
                </a:gridCol>
                <a:gridCol w="5526446">
                  <a:extLst>
                    <a:ext uri="{9D8B030D-6E8A-4147-A177-3AD203B41FA5}">
                      <a16:colId xmlns:a16="http://schemas.microsoft.com/office/drawing/2014/main" val="3299185018"/>
                    </a:ext>
                  </a:extLst>
                </a:gridCol>
              </a:tblGrid>
              <a:tr h="324569">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Question</a:t>
                      </a:r>
                    </a:p>
                  </a:txBody>
                  <a:tcPr>
                    <a:solidFill>
                      <a:srgbClr val="007B4E"/>
                    </a:solidFill>
                  </a:tcPr>
                </a:tc>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Rationale</a:t>
                      </a:r>
                    </a:p>
                  </a:txBody>
                  <a:tcPr>
                    <a:solidFill>
                      <a:srgbClr val="007B4E"/>
                    </a:solidFill>
                  </a:tcPr>
                </a:tc>
                <a:extLst>
                  <a:ext uri="{0D108BD9-81ED-4DB2-BD59-A6C34878D82A}">
                    <a16:rowId xmlns:a16="http://schemas.microsoft.com/office/drawing/2014/main" val="424341560"/>
                  </a:ext>
                </a:extLst>
              </a:tr>
              <a:tr h="1448470">
                <a:tc>
                  <a:txBody>
                    <a:bodyPr/>
                    <a:lstStyle/>
                    <a:p>
                      <a:r>
                        <a:rPr lang="en-US" sz="1400" b="1" kern="1200" dirty="0">
                          <a:solidFill>
                            <a:schemeClr val="tx1"/>
                          </a:solidFill>
                          <a:latin typeface="Arial" panose="020B0604020202020204" pitchFamily="34" charset="0"/>
                          <a:ea typeface="+mn-ea"/>
                          <a:cs typeface="Arial" panose="020B0604020202020204" pitchFamily="34" charset="0"/>
                        </a:rPr>
                        <a:t>MOVING TO ADULT MENTAL HEALTH SERVICES FROM CHILDREN AND YOUNG PEOPLE'S MENTAL HEALTH SERVICES</a:t>
                      </a:r>
                    </a:p>
                    <a:p>
                      <a:endParaRPr lang="en-US" sz="1400" b="1"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US" sz="1400" b="1" kern="1200" dirty="0">
                          <a:solidFill>
                            <a:schemeClr val="bg2">
                              <a:lumMod val="60000"/>
                              <a:lumOff val="40000"/>
                            </a:schemeClr>
                          </a:solidFill>
                          <a:effectLst/>
                          <a:latin typeface="Arial" panose="020B0604020202020204" pitchFamily="34" charset="0"/>
                          <a:ea typeface="+mn-ea"/>
                          <a:cs typeface="Arial" panose="020B0604020202020204" pitchFamily="34" charset="0"/>
                        </a:rPr>
                        <a:t>Children and Young People's Mental Health Service (CYPMHS) are services that support young people, between 11 – 18 years old. The move to Adult services, if required, takes place when young people turn 18 years old. The following questions ask about your experiences whilst moving to Adult services.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6">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In the 2023 survey, we tried to explore the transition experience, but did not have sufficient responses to report on the questions.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This year we are trying to include the transition experience due to continued interest from stakeholders.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Adding in 5 questions on service users experiences transitioning from Children Young People’s Mental Health Services to Adult Mental Health Services. Questions will be kept the same as 2023, to explore the possibility of combining data years if responses data remains low.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These questions will be only included in the online survey and to those aged 16-25 years, due to audience and paper questionnaire restrictions.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132522"/>
                  </a:ext>
                </a:extLst>
              </a:tr>
              <a:tr h="642189">
                <a:tc>
                  <a:txBody>
                    <a:bodyPr/>
                    <a:lstStyle/>
                    <a:p>
                      <a:pPr marL="0" algn="l" defTabSz="914400" rtl="0" eaLnBrk="1" latinLnBrk="0" hangingPunct="1"/>
                      <a:r>
                        <a:rPr lang="en-US" sz="1400" b="1" kern="1200" dirty="0">
                          <a:solidFill>
                            <a:schemeClr val="tx1"/>
                          </a:solidFill>
                          <a:latin typeface="Arial" panose="020B0604020202020204" pitchFamily="34" charset="0"/>
                          <a:ea typeface="+mn-ea"/>
                          <a:cs typeface="Arial" panose="020B0604020202020204" pitchFamily="34" charset="0"/>
                        </a:rPr>
                        <a:t>In the last six months have you moved from Children and Young People's services to Adult Mental Health services?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3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1675143"/>
                  </a:ext>
                </a:extLst>
              </a:tr>
              <a:tr h="596960">
                <a:tc>
                  <a:txBody>
                    <a:bodyPr/>
                    <a:lstStyle/>
                    <a:p>
                      <a:pPr marL="0" algn="l" defTabSz="914400" rtl="0" eaLnBrk="1" latinLnBrk="0" hangingPunct="1"/>
                      <a:r>
                        <a:rPr lang="en-US" sz="1400" b="1" kern="1200" dirty="0">
                          <a:solidFill>
                            <a:schemeClr val="tx1"/>
                          </a:solidFill>
                          <a:latin typeface="Arial" panose="020B0604020202020204" pitchFamily="34" charset="0"/>
                          <a:ea typeface="+mn-ea"/>
                          <a:cs typeface="Arial" panose="020B0604020202020204" pitchFamily="34" charset="0"/>
                        </a:rPr>
                        <a:t>Did you feel you were given enough information about what would happen during your move to Adult services?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3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538824"/>
                  </a:ext>
                </a:extLst>
              </a:tr>
              <a:tr h="640222">
                <a:tc>
                  <a:txBody>
                    <a:bodyPr/>
                    <a:lstStyle/>
                    <a:p>
                      <a:pPr marL="0" algn="l" defTabSz="914400" rtl="0" eaLnBrk="1" latinLnBrk="0" hangingPunct="1"/>
                      <a:r>
                        <a:rPr lang="en-US" sz="1400" b="1" kern="1200" dirty="0">
                          <a:solidFill>
                            <a:schemeClr val="tx1"/>
                          </a:solidFill>
                          <a:latin typeface="Arial" panose="020B0604020202020204" pitchFamily="34" charset="0"/>
                          <a:ea typeface="+mn-ea"/>
                          <a:cs typeface="Arial" panose="020B0604020202020204" pitchFamily="34" charset="0"/>
                        </a:rPr>
                        <a:t>Did you feel you got enough support from your NHS mental health team when moving to Adult services?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3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7127856"/>
                  </a:ext>
                </a:extLst>
              </a:tr>
              <a:tr h="610587">
                <a:tc>
                  <a:txBody>
                    <a:bodyPr/>
                    <a:lstStyle/>
                    <a:p>
                      <a:pPr marL="0" algn="l" defTabSz="914400" rtl="0" eaLnBrk="1" latinLnBrk="0" hangingPunct="1"/>
                      <a:r>
                        <a:rPr lang="en-US" sz="1400" b="1" kern="1200" dirty="0">
                          <a:solidFill>
                            <a:schemeClr val="tx1"/>
                          </a:solidFill>
                          <a:latin typeface="Arial" panose="020B0604020202020204" pitchFamily="34" charset="0"/>
                          <a:ea typeface="+mn-ea"/>
                          <a:cs typeface="Arial" panose="020B0604020202020204" pitchFamily="34" charset="0"/>
                        </a:rPr>
                        <a:t>Did you experience any changes in your care after you moved to Adult services?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3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6703123"/>
                  </a:ext>
                </a:extLst>
              </a:tr>
              <a:tr h="625888">
                <a:tc>
                  <a:txBody>
                    <a:bodyPr/>
                    <a:lstStyle/>
                    <a:p>
                      <a:pPr marL="0" algn="l" defTabSz="914400" rtl="0" eaLnBrk="1" latinLnBrk="0" hangingPunct="1"/>
                      <a:r>
                        <a:rPr lang="en-US" sz="1400" b="1" kern="1200" dirty="0">
                          <a:solidFill>
                            <a:schemeClr val="tx1"/>
                          </a:solidFill>
                          <a:latin typeface="Arial" panose="020B0604020202020204" pitchFamily="34" charset="0"/>
                          <a:ea typeface="+mn-ea"/>
                          <a:cs typeface="Arial" panose="020B0604020202020204" pitchFamily="34" charset="0"/>
                        </a:rPr>
                        <a:t>Has your family or someone else close to you been involved in planning your move to Adult services?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3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1707814"/>
                  </a:ext>
                </a:extLst>
              </a:tr>
            </a:tbl>
          </a:graphicData>
        </a:graphic>
      </p:graphicFrame>
    </p:spTree>
    <p:extLst>
      <p:ext uri="{BB962C8B-B14F-4D97-AF65-F5344CB8AC3E}">
        <p14:creationId xmlns:p14="http://schemas.microsoft.com/office/powerpoint/2010/main" val="3489318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33FD9-7379-4B6C-9B87-04B3926BE968}"/>
            </a:ext>
          </a:extLst>
        </p:cNvPr>
        <p:cNvGrpSpPr/>
        <p:nvPr/>
      </p:nvGrpSpPr>
      <p:grpSpPr>
        <a:xfrm>
          <a:off x="0" y="0"/>
          <a:ext cx="0" cy="0"/>
          <a:chOff x="0" y="0"/>
          <a:chExt cx="0" cy="0"/>
        </a:xfrm>
      </p:grpSpPr>
      <p:graphicFrame>
        <p:nvGraphicFramePr>
          <p:cNvPr id="6" name="Table 13">
            <a:extLst>
              <a:ext uri="{FF2B5EF4-FFF2-40B4-BE49-F238E27FC236}">
                <a16:creationId xmlns:a16="http://schemas.microsoft.com/office/drawing/2014/main" id="{2D0AC4DB-6F93-7659-462F-CAA38E7BA1D3}"/>
              </a:ext>
            </a:extLst>
          </p:cNvPr>
          <p:cNvGraphicFramePr>
            <a:graphicFrameLocks noGrp="1"/>
          </p:cNvGraphicFramePr>
          <p:nvPr>
            <p:extLst>
              <p:ext uri="{D42A27DB-BD31-4B8C-83A1-F6EECF244321}">
                <p14:modId xmlns:p14="http://schemas.microsoft.com/office/powerpoint/2010/main" val="4145603858"/>
              </p:ext>
            </p:extLst>
          </p:nvPr>
        </p:nvGraphicFramePr>
        <p:xfrm>
          <a:off x="517525" y="1411415"/>
          <a:ext cx="11016987" cy="4617059"/>
        </p:xfrm>
        <a:graphic>
          <a:graphicData uri="http://schemas.openxmlformats.org/drawingml/2006/table">
            <a:tbl>
              <a:tblPr firstRow="1" bandRow="1">
                <a:tableStyleId>{9D7B26C5-4107-4FEC-AEDC-1716B250A1EF}</a:tableStyleId>
              </a:tblPr>
              <a:tblGrid>
                <a:gridCol w="5601053">
                  <a:extLst>
                    <a:ext uri="{9D8B030D-6E8A-4147-A177-3AD203B41FA5}">
                      <a16:colId xmlns:a16="http://schemas.microsoft.com/office/drawing/2014/main" val="971492038"/>
                    </a:ext>
                  </a:extLst>
                </a:gridCol>
                <a:gridCol w="5415934">
                  <a:extLst>
                    <a:ext uri="{9D8B030D-6E8A-4147-A177-3AD203B41FA5}">
                      <a16:colId xmlns:a16="http://schemas.microsoft.com/office/drawing/2014/main" val="3299185018"/>
                    </a:ext>
                  </a:extLst>
                </a:gridCol>
              </a:tblGrid>
              <a:tr h="380339">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Question</a:t>
                      </a:r>
                    </a:p>
                  </a:txBody>
                  <a:tcPr>
                    <a:solidFill>
                      <a:srgbClr val="007B4E"/>
                    </a:solidFill>
                  </a:tcPr>
                </a:tc>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Rationale</a:t>
                      </a:r>
                    </a:p>
                  </a:txBody>
                  <a:tcPr>
                    <a:solidFill>
                      <a:srgbClr val="007B4E"/>
                    </a:solidFill>
                  </a:tcPr>
                </a:tc>
                <a:extLst>
                  <a:ext uri="{0D108BD9-81ED-4DB2-BD59-A6C34878D82A}">
                    <a16:rowId xmlns:a16="http://schemas.microsoft.com/office/drawing/2014/main" val="424341560"/>
                  </a:ext>
                </a:extLst>
              </a:tr>
              <a:tr h="1331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panose="020B0604020202020204" pitchFamily="34" charset="0"/>
                          <a:ea typeface="+mn-ea"/>
                          <a:cs typeface="Arial" panose="020B0604020202020204" pitchFamily="34" charset="0"/>
                        </a:rPr>
                        <a:t>Have you been given a diagnosis for your mental health?</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The new question provides understanding on whether service users have been given a diagnosis. The question provides opportunity for service users to flag if they received a diagnosis, but it has changed in the meantime. The question also includes a response option that allows service users to opt out of the question if deemed to be sensitive to them.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Stakeholder feedback noted that people are not always receiving a diagnosis, but that everyone should have a clear diagnosis.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9865068"/>
                  </a:ext>
                </a:extLst>
              </a:tr>
              <a:tr h="1331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panose="020B0604020202020204" pitchFamily="34" charset="0"/>
                          <a:ea typeface="+mn-ea"/>
                          <a:cs typeface="Arial" panose="020B0604020202020204" pitchFamily="34" charset="0"/>
                        </a:rPr>
                        <a:t>Did your mental health team tell you who to contact if you had any questions or concerns about your care or treatment?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Stakeholders agreed that the survey should include a question about service users knowing whom to contact if they have questions or concerns between appointments. They also felt that people should have a named contact for any questions or concerns.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Feedback from the service user interviews is that patients don’t always know who to talk to.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661941"/>
                  </a:ext>
                </a:extLst>
              </a:tr>
            </a:tbl>
          </a:graphicData>
        </a:graphic>
      </p:graphicFrame>
      <p:sp>
        <p:nvSpPr>
          <p:cNvPr id="5" name="Title 1">
            <a:extLst>
              <a:ext uri="{FF2B5EF4-FFF2-40B4-BE49-F238E27FC236}">
                <a16:creationId xmlns:a16="http://schemas.microsoft.com/office/drawing/2014/main" id="{41FFB397-B90E-E63D-794A-DFF4EA4C03C6}"/>
              </a:ext>
            </a:extLst>
          </p:cNvPr>
          <p:cNvSpPr txBox="1">
            <a:spLocks/>
          </p:cNvSpPr>
          <p:nvPr/>
        </p:nvSpPr>
        <p:spPr>
          <a:xfrm>
            <a:off x="575469" y="653309"/>
            <a:ext cx="11155361"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a:lstStyle>
          <a:p>
            <a:r>
              <a:rPr lang="en-GB" dirty="0"/>
              <a:t>New questions for CMH25</a:t>
            </a:r>
          </a:p>
        </p:txBody>
      </p:sp>
    </p:spTree>
    <p:extLst>
      <p:ext uri="{BB962C8B-B14F-4D97-AF65-F5344CB8AC3E}">
        <p14:creationId xmlns:p14="http://schemas.microsoft.com/office/powerpoint/2010/main" val="3573220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A4D54-7E2D-1289-1BF6-2DBEB8879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7C667-B5B5-CFD2-B7E1-3678B8074BA0}"/>
              </a:ext>
            </a:extLst>
          </p:cNvPr>
          <p:cNvSpPr>
            <a:spLocks noGrp="1"/>
          </p:cNvSpPr>
          <p:nvPr>
            <p:ph type="title"/>
          </p:nvPr>
        </p:nvSpPr>
        <p:spPr>
          <a:xfrm>
            <a:off x="621188" y="653308"/>
            <a:ext cx="11155361" cy="461665"/>
          </a:xfrm>
        </p:spPr>
        <p:txBody>
          <a:bodyPr/>
          <a:lstStyle/>
          <a:p>
            <a:r>
              <a:rPr lang="en-GB" dirty="0"/>
              <a:t>Amended questions for CMH25</a:t>
            </a:r>
          </a:p>
        </p:txBody>
      </p:sp>
      <p:graphicFrame>
        <p:nvGraphicFramePr>
          <p:cNvPr id="6" name="Table 13">
            <a:extLst>
              <a:ext uri="{FF2B5EF4-FFF2-40B4-BE49-F238E27FC236}">
                <a16:creationId xmlns:a16="http://schemas.microsoft.com/office/drawing/2014/main" id="{663FDDC1-1E46-AAEC-72A6-3A4A1447AFF3}"/>
              </a:ext>
            </a:extLst>
          </p:cNvPr>
          <p:cNvGraphicFramePr>
            <a:graphicFrameLocks noGrp="1"/>
          </p:cNvGraphicFramePr>
          <p:nvPr>
            <p:extLst>
              <p:ext uri="{D42A27DB-BD31-4B8C-83A1-F6EECF244321}">
                <p14:modId xmlns:p14="http://schemas.microsoft.com/office/powerpoint/2010/main" val="1403363958"/>
              </p:ext>
            </p:extLst>
          </p:nvPr>
        </p:nvGraphicFramePr>
        <p:xfrm>
          <a:off x="500583" y="1478653"/>
          <a:ext cx="11396569" cy="4907280"/>
        </p:xfrm>
        <a:graphic>
          <a:graphicData uri="http://schemas.openxmlformats.org/drawingml/2006/table">
            <a:tbl>
              <a:tblPr firstRow="1" bandRow="1">
                <a:tableStyleId>{9D7B26C5-4107-4FEC-AEDC-1716B250A1EF}</a:tableStyleId>
              </a:tblPr>
              <a:tblGrid>
                <a:gridCol w="5829066">
                  <a:extLst>
                    <a:ext uri="{9D8B030D-6E8A-4147-A177-3AD203B41FA5}">
                      <a16:colId xmlns:a16="http://schemas.microsoft.com/office/drawing/2014/main" val="971492038"/>
                    </a:ext>
                  </a:extLst>
                </a:gridCol>
                <a:gridCol w="5567503">
                  <a:extLst>
                    <a:ext uri="{9D8B030D-6E8A-4147-A177-3AD203B41FA5}">
                      <a16:colId xmlns:a16="http://schemas.microsoft.com/office/drawing/2014/main" val="3299185018"/>
                    </a:ext>
                  </a:extLst>
                </a:gridCol>
              </a:tblGrid>
              <a:tr h="324569">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Question</a:t>
                      </a:r>
                    </a:p>
                  </a:txBody>
                  <a:tcPr>
                    <a:solidFill>
                      <a:srgbClr val="007B4E"/>
                    </a:solidFill>
                  </a:tcPr>
                </a:tc>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Rationale</a:t>
                      </a:r>
                    </a:p>
                  </a:txBody>
                  <a:tcPr>
                    <a:solidFill>
                      <a:srgbClr val="007B4E"/>
                    </a:solidFill>
                  </a:tcPr>
                </a:tc>
                <a:extLst>
                  <a:ext uri="{0D108BD9-81ED-4DB2-BD59-A6C34878D82A}">
                    <a16:rowId xmlns:a16="http://schemas.microsoft.com/office/drawing/2014/main" val="424341560"/>
                  </a:ext>
                </a:extLst>
              </a:tr>
              <a:tr h="435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Arial" panose="020B0604020202020204" pitchFamily="34" charset="0"/>
                        </a:rPr>
                        <a:t>In the last 12 months, have you been receiving any prescribed medication for your mental health needs?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indent="0">
                        <a:buClr>
                          <a:srgbClr val="007B4E"/>
                        </a:buClr>
                        <a:buFont typeface="Courier New" panose="02070309020205020404" pitchFamily="49" charset="0"/>
                        <a:buNone/>
                      </a:pPr>
                      <a:r>
                        <a:rPr lang="en-US" sz="1400" kern="1200" dirty="0">
                          <a:solidFill>
                            <a:schemeClr val="tx1"/>
                          </a:solidFill>
                          <a:effectLst/>
                          <a:latin typeface="+mn-lt"/>
                          <a:ea typeface="+mn-ea"/>
                          <a:cs typeface="Arial" panose="020B0604020202020204" pitchFamily="34" charset="0"/>
                        </a:rPr>
                        <a:t>Question amended by combining the two previous questions in the ‘Your Treatment’ section:</a:t>
                      </a:r>
                    </a:p>
                    <a:p>
                      <a:pPr marL="285750" indent="-285750">
                        <a:buClr>
                          <a:srgbClr val="007B4E"/>
                        </a:buClr>
                        <a:buFont typeface="Courier New" panose="02070309020205020404" pitchFamily="49" charset="0"/>
                        <a:buChar char="o"/>
                      </a:pPr>
                      <a:r>
                        <a:rPr lang="en-US" sz="1400" kern="1200" dirty="0">
                          <a:solidFill>
                            <a:schemeClr val="tx1"/>
                          </a:solidFill>
                          <a:effectLst/>
                          <a:latin typeface="+mn-lt"/>
                          <a:ea typeface="+mn-ea"/>
                          <a:cs typeface="Arial" panose="020B0604020202020204" pitchFamily="34" charset="0"/>
                        </a:rPr>
                        <a:t>In the last 12 months, have you been receiving any medication for your mental health needs?</a:t>
                      </a:r>
                    </a:p>
                    <a:p>
                      <a:pPr marL="285750" indent="-285750">
                        <a:buClr>
                          <a:srgbClr val="007B4E"/>
                        </a:buClr>
                        <a:buFont typeface="Courier New" panose="02070309020205020404" pitchFamily="49" charset="0"/>
                        <a:buChar char="o"/>
                      </a:pPr>
                      <a:r>
                        <a:rPr lang="en-US" sz="1400" kern="1200" dirty="0">
                          <a:solidFill>
                            <a:schemeClr val="tx1"/>
                          </a:solidFill>
                          <a:effectLst/>
                          <a:latin typeface="+mn-lt"/>
                          <a:ea typeface="+mn-ea"/>
                          <a:cs typeface="Arial" panose="020B0604020202020204" pitchFamily="34" charset="0"/>
                        </a:rPr>
                        <a:t>Who prescribed medication for your mental health needs? </a:t>
                      </a:r>
                    </a:p>
                    <a:p>
                      <a:pPr marL="285750" indent="-285750">
                        <a:buClr>
                          <a:srgbClr val="007B4E"/>
                        </a:buClr>
                        <a:buFont typeface="Courier New" panose="02070309020205020404" pitchFamily="49" charset="0"/>
                        <a:buChar char="o"/>
                      </a:pPr>
                      <a:endParaRPr lang="en-US" sz="1400" kern="1200" dirty="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7B4E"/>
                        </a:buClr>
                        <a:buSzTx/>
                        <a:buFont typeface="Courier New" panose="02070309020205020404" pitchFamily="49" charset="0"/>
                        <a:buNone/>
                        <a:tabLst/>
                        <a:defRPr/>
                      </a:pPr>
                      <a:r>
                        <a:rPr lang="en-US" sz="1400" kern="1200" dirty="0">
                          <a:solidFill>
                            <a:schemeClr val="tx1"/>
                          </a:solidFill>
                          <a:effectLst/>
                          <a:latin typeface="+mn-lt"/>
                          <a:ea typeface="+mn-ea"/>
                          <a:cs typeface="+mn-cs"/>
                        </a:rPr>
                        <a:t>This amend has been added as the majority of respondents consistently report that they receive medication, so it seemed sensible to combine to one question, allowing for a new question to be added without increasing the number of questions in the survey.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9585248"/>
                  </a:ext>
                </a:extLst>
              </a:tr>
              <a:tr h="435081">
                <a:tc>
                  <a:txBody>
                    <a:bodyPr/>
                    <a:lstStyle/>
                    <a:p>
                      <a:r>
                        <a:rPr lang="en-US" sz="1400" b="1" kern="1200" dirty="0">
                          <a:solidFill>
                            <a:schemeClr val="bg2">
                              <a:lumMod val="60000"/>
                              <a:lumOff val="40000"/>
                            </a:schemeClr>
                          </a:solidFill>
                          <a:effectLst/>
                          <a:latin typeface="+mn-lt"/>
                          <a:ea typeface="+mn-ea"/>
                          <a:cs typeface="Arial" panose="020B0604020202020204" pitchFamily="34" charset="0"/>
                        </a:rPr>
                        <a:t>A crisis is if you need urgent help because your mental or emotional state is getting worse quickly. You may have been given a number to contact, such as a ‘Crisis Helpline’, ‘NHS 111 mental health option’ or a ‘Crisis Resolution Team’.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Arial" panose="020B0604020202020204" pitchFamily="34" charset="0"/>
                        </a:rPr>
                        <a:t>NHS 111 mental health option has been included to this text.</a:t>
                      </a:r>
                      <a:r>
                        <a:rPr lang="en-US" sz="1400" dirty="0">
                          <a:latin typeface="+mn-lt"/>
                        </a:rPr>
                        <a:t> Mental health crisis support can now be accessed through NHS 111-phone line, mental health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p>
                      <a:r>
                        <a:rPr lang="en-US" sz="1400" kern="1200" dirty="0">
                          <a:solidFill>
                            <a:schemeClr val="tx1"/>
                          </a:solidFill>
                          <a:effectLst/>
                          <a:latin typeface="+mn-lt"/>
                          <a:ea typeface="+mn-ea"/>
                          <a:cs typeface="Arial" panose="020B0604020202020204" pitchFamily="34" charset="0"/>
                        </a:rPr>
                        <a:t>This amend has been added as feedback from trusts showed that there was mixed interest in capturing service user experience of NHS 111. NHS England are also keen to explore this area.</a:t>
                      </a:r>
                    </a:p>
                    <a:p>
                      <a:endParaRPr lang="en-US" sz="1400" kern="1200" dirty="0">
                        <a:solidFill>
                          <a:schemeClr val="tx1"/>
                        </a:solidFill>
                        <a:effectLst/>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0583041"/>
                  </a:ext>
                </a:extLst>
              </a:tr>
              <a:tr h="435081">
                <a:tc>
                  <a:txBody>
                    <a:bodyPr/>
                    <a:lstStyle/>
                    <a:p>
                      <a:r>
                        <a:rPr lang="en-US" sz="1400" b="1" kern="1200" dirty="0">
                          <a:solidFill>
                            <a:schemeClr val="tx1"/>
                          </a:solidFill>
                          <a:latin typeface="+mn-lt"/>
                          <a:ea typeface="+mn-ea"/>
                          <a:cs typeface="Arial" panose="020B0604020202020204" pitchFamily="34" charset="0"/>
                        </a:rPr>
                        <a:t>Would you know who to contact out of office hours within the NHS if you had a crisis?</a:t>
                      </a:r>
                      <a:endParaRPr lang="en-US" sz="1400" b="1" kern="1200" dirty="0">
                        <a:solidFill>
                          <a:schemeClr val="bg2">
                            <a:lumMod val="60000"/>
                            <a:lumOff val="40000"/>
                          </a:schemeClr>
                        </a:solidFill>
                        <a:effectLst/>
                        <a:latin typeface="+mn-lt"/>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Arial" panose="020B0604020202020204" pitchFamily="34" charset="0"/>
                        </a:rPr>
                        <a:t>The explanation text ‘This should be a person or a team within NHS mental health services’ has been removed.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132522"/>
                  </a:ext>
                </a:extLst>
              </a:tr>
            </a:tbl>
          </a:graphicData>
        </a:graphic>
      </p:graphicFrame>
    </p:spTree>
    <p:extLst>
      <p:ext uri="{BB962C8B-B14F-4D97-AF65-F5344CB8AC3E}">
        <p14:creationId xmlns:p14="http://schemas.microsoft.com/office/powerpoint/2010/main" val="2965630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5AEC3-5B86-602B-36D6-5C0944B14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7CE7D-51BE-4AD6-A40D-89C866C230CC}"/>
              </a:ext>
            </a:extLst>
          </p:cNvPr>
          <p:cNvSpPr>
            <a:spLocks noGrp="1"/>
          </p:cNvSpPr>
          <p:nvPr>
            <p:ph type="title"/>
          </p:nvPr>
        </p:nvSpPr>
        <p:spPr/>
        <p:txBody>
          <a:bodyPr/>
          <a:lstStyle/>
          <a:p>
            <a:r>
              <a:rPr lang="en-GB" sz="4400" dirty="0"/>
              <a:t>Amended questions for CMH25</a:t>
            </a:r>
          </a:p>
        </p:txBody>
      </p:sp>
      <p:graphicFrame>
        <p:nvGraphicFramePr>
          <p:cNvPr id="6" name="Table 13">
            <a:extLst>
              <a:ext uri="{FF2B5EF4-FFF2-40B4-BE49-F238E27FC236}">
                <a16:creationId xmlns:a16="http://schemas.microsoft.com/office/drawing/2014/main" id="{00DEE056-98AC-E3C3-0947-C4611755AD01}"/>
              </a:ext>
            </a:extLst>
          </p:cNvPr>
          <p:cNvGraphicFramePr>
            <a:graphicFrameLocks noGrp="1"/>
          </p:cNvGraphicFramePr>
          <p:nvPr>
            <p:extLst>
              <p:ext uri="{D42A27DB-BD31-4B8C-83A1-F6EECF244321}">
                <p14:modId xmlns:p14="http://schemas.microsoft.com/office/powerpoint/2010/main" val="3101941482"/>
              </p:ext>
            </p:extLst>
          </p:nvPr>
        </p:nvGraphicFramePr>
        <p:xfrm>
          <a:off x="517525" y="1411417"/>
          <a:ext cx="11016987" cy="3870960"/>
        </p:xfrm>
        <a:graphic>
          <a:graphicData uri="http://schemas.openxmlformats.org/drawingml/2006/table">
            <a:tbl>
              <a:tblPr firstRow="1" bandRow="1">
                <a:tableStyleId>{9D7B26C5-4107-4FEC-AEDC-1716B250A1EF}</a:tableStyleId>
              </a:tblPr>
              <a:tblGrid>
                <a:gridCol w="5634919">
                  <a:extLst>
                    <a:ext uri="{9D8B030D-6E8A-4147-A177-3AD203B41FA5}">
                      <a16:colId xmlns:a16="http://schemas.microsoft.com/office/drawing/2014/main" val="971492038"/>
                    </a:ext>
                  </a:extLst>
                </a:gridCol>
                <a:gridCol w="5382068">
                  <a:extLst>
                    <a:ext uri="{9D8B030D-6E8A-4147-A177-3AD203B41FA5}">
                      <a16:colId xmlns:a16="http://schemas.microsoft.com/office/drawing/2014/main" val="3299185018"/>
                    </a:ext>
                  </a:extLst>
                </a:gridCol>
              </a:tblGrid>
              <a:tr h="324569">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Question</a:t>
                      </a:r>
                    </a:p>
                  </a:txBody>
                  <a:tcPr>
                    <a:solidFill>
                      <a:srgbClr val="007B4E"/>
                    </a:solidFill>
                  </a:tcPr>
                </a:tc>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Rationale</a:t>
                      </a:r>
                    </a:p>
                  </a:txBody>
                  <a:tcPr>
                    <a:solidFill>
                      <a:srgbClr val="007B4E"/>
                    </a:solidFill>
                  </a:tcPr>
                </a:tc>
                <a:extLst>
                  <a:ext uri="{0D108BD9-81ED-4DB2-BD59-A6C34878D82A}">
                    <a16:rowId xmlns:a16="http://schemas.microsoft.com/office/drawing/2014/main" val="424341560"/>
                  </a:ext>
                </a:extLst>
              </a:tr>
              <a:tr h="690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panose="020B0604020202020204" pitchFamily="34" charset="0"/>
                          <a:ea typeface="+mn-ea"/>
                          <a:cs typeface="Arial" panose="020B0604020202020204" pitchFamily="34" charset="0"/>
                        </a:rPr>
                        <a:t>Did your NHS mental health team involve you in a plan for your care?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People using mental health services jointly agree on a care plan with staff. In the 2024 survey we included questions asking if they had a care plan, along with whether they were involved in agreeing it.</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Stakeholder feedback noted that a service user’s care plan should focus on their goals and aspiration and both the service user and staff should be involved in creating it. Stakeholders wanted to move away from a focus on ‘agreeing’ the plan, as some service users will have been involved but not all will agree with the plan put in place.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Cognitive interview feedback showed that the previous question asking about extent of involvement was too complicated and subject to interpretation. Therefore, we introduced a more simplified question.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925071"/>
                  </a:ext>
                </a:extLst>
              </a:tr>
            </a:tbl>
          </a:graphicData>
        </a:graphic>
      </p:graphicFrame>
    </p:spTree>
    <p:extLst>
      <p:ext uri="{BB962C8B-B14F-4D97-AF65-F5344CB8AC3E}">
        <p14:creationId xmlns:p14="http://schemas.microsoft.com/office/powerpoint/2010/main" val="1161149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5AEC3-5B86-602B-36D6-5C0944B146F2}"/>
            </a:ext>
          </a:extLst>
        </p:cNvPr>
        <p:cNvGrpSpPr/>
        <p:nvPr/>
      </p:nvGrpSpPr>
      <p:grpSpPr>
        <a:xfrm>
          <a:off x="0" y="0"/>
          <a:ext cx="0" cy="0"/>
          <a:chOff x="0" y="0"/>
          <a:chExt cx="0" cy="0"/>
        </a:xfrm>
      </p:grpSpPr>
      <p:graphicFrame>
        <p:nvGraphicFramePr>
          <p:cNvPr id="6" name="Table 13">
            <a:extLst>
              <a:ext uri="{FF2B5EF4-FFF2-40B4-BE49-F238E27FC236}">
                <a16:creationId xmlns:a16="http://schemas.microsoft.com/office/drawing/2014/main" id="{00DEE056-98AC-E3C3-0947-C4611755AD01}"/>
              </a:ext>
            </a:extLst>
          </p:cNvPr>
          <p:cNvGraphicFramePr>
            <a:graphicFrameLocks noGrp="1"/>
          </p:cNvGraphicFramePr>
          <p:nvPr>
            <p:extLst>
              <p:ext uri="{D42A27DB-BD31-4B8C-83A1-F6EECF244321}">
                <p14:modId xmlns:p14="http://schemas.microsoft.com/office/powerpoint/2010/main" val="4184502660"/>
              </p:ext>
            </p:extLst>
          </p:nvPr>
        </p:nvGraphicFramePr>
        <p:xfrm>
          <a:off x="517525" y="1411417"/>
          <a:ext cx="11016987" cy="4602622"/>
        </p:xfrm>
        <a:graphic>
          <a:graphicData uri="http://schemas.openxmlformats.org/drawingml/2006/table">
            <a:tbl>
              <a:tblPr firstRow="1" bandRow="1">
                <a:tableStyleId>{9D7B26C5-4107-4FEC-AEDC-1716B250A1EF}</a:tableStyleId>
              </a:tblPr>
              <a:tblGrid>
                <a:gridCol w="5634919">
                  <a:extLst>
                    <a:ext uri="{9D8B030D-6E8A-4147-A177-3AD203B41FA5}">
                      <a16:colId xmlns:a16="http://schemas.microsoft.com/office/drawing/2014/main" val="971492038"/>
                    </a:ext>
                  </a:extLst>
                </a:gridCol>
                <a:gridCol w="5382068">
                  <a:extLst>
                    <a:ext uri="{9D8B030D-6E8A-4147-A177-3AD203B41FA5}">
                      <a16:colId xmlns:a16="http://schemas.microsoft.com/office/drawing/2014/main" val="3299185018"/>
                    </a:ext>
                  </a:extLst>
                </a:gridCol>
              </a:tblGrid>
              <a:tr h="324569">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Question</a:t>
                      </a:r>
                    </a:p>
                  </a:txBody>
                  <a:tcPr>
                    <a:solidFill>
                      <a:srgbClr val="007B4E"/>
                    </a:solidFill>
                  </a:tcPr>
                </a:tc>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Rationale</a:t>
                      </a:r>
                    </a:p>
                  </a:txBody>
                  <a:tcPr>
                    <a:solidFill>
                      <a:srgbClr val="007B4E"/>
                    </a:solidFill>
                  </a:tcPr>
                </a:tc>
                <a:extLst>
                  <a:ext uri="{0D108BD9-81ED-4DB2-BD59-A6C34878D82A}">
                    <a16:rowId xmlns:a16="http://schemas.microsoft.com/office/drawing/2014/main" val="424341560"/>
                  </a:ext>
                </a:extLst>
              </a:tr>
              <a:tr h="690532">
                <a:tc>
                  <a:txBody>
                    <a:bodyPr/>
                    <a:lstStyle/>
                    <a:p>
                      <a:pPr marL="0" algn="l" defTabSz="914400" rtl="0" eaLnBrk="1" latinLnBrk="0" hangingPunct="1"/>
                      <a:r>
                        <a:rPr lang="en-US" sz="1400" b="1" kern="1200" dirty="0">
                          <a:solidFill>
                            <a:schemeClr val="tx1"/>
                          </a:solidFill>
                          <a:latin typeface="Arial" panose="020B0604020202020204" pitchFamily="34" charset="0"/>
                          <a:ea typeface="+mn-ea"/>
                          <a:cs typeface="Arial" panose="020B0604020202020204" pitchFamily="34" charset="0"/>
                        </a:rPr>
                        <a:t>In the last 12 months, have you contacted NHS mental health crisis support? </a:t>
                      </a:r>
                    </a:p>
                    <a:p>
                      <a:pPr marL="0" algn="l" defTabSz="914400" rtl="0" eaLnBrk="1" latinLnBrk="0" hangingPunct="1"/>
                      <a:endParaRPr lang="en-US" sz="1400" b="1"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US" sz="1400" b="1" kern="1200" dirty="0">
                          <a:solidFill>
                            <a:schemeClr val="bg2">
                              <a:lumMod val="60000"/>
                              <a:lumOff val="40000"/>
                            </a:schemeClr>
                          </a:solidFill>
                          <a:effectLst/>
                          <a:latin typeface="Arial" panose="020B0604020202020204" pitchFamily="34" charset="0"/>
                          <a:ea typeface="+mn-ea"/>
                          <a:cs typeface="Arial" panose="020B0604020202020204" pitchFamily="34" charset="0"/>
                        </a:rPr>
                        <a:t>Please cross ✗ in ALL the boxes that apply to you.</a:t>
                      </a:r>
                    </a:p>
                    <a:p>
                      <a:pPr marL="0" algn="l" defTabSz="914400" rtl="0" eaLnBrk="1" latinLnBrk="0" hangingPunct="1"/>
                      <a:r>
                        <a:rPr lang="en-US" sz="1400" b="1" kern="1200" dirty="0">
                          <a:solidFill>
                            <a:schemeClr val="bg2">
                              <a:lumMod val="60000"/>
                              <a:lumOff val="40000"/>
                            </a:schemeClr>
                          </a:solidFill>
                          <a:effectLst/>
                          <a:latin typeface="Arial" panose="020B0604020202020204" pitchFamily="34" charset="0"/>
                          <a:ea typeface="+mn-ea"/>
                          <a:cs typeface="Arial" panose="020B0604020202020204" pitchFamily="34" charset="0"/>
                        </a:rPr>
                        <a:t>(Online questionnaire wording: Please select ALL the answers that apply for you)</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1400" kern="1200" dirty="0">
                          <a:solidFill>
                            <a:schemeClr val="tx1"/>
                          </a:solidFill>
                          <a:effectLst/>
                          <a:latin typeface="+mn-lt"/>
                          <a:ea typeface="+mn-ea"/>
                          <a:cs typeface="Arial" panose="020B0604020202020204" pitchFamily="34" charset="0"/>
                        </a:rPr>
                        <a:t>The question provides the service user with options to feed back what crisis care support they utilised. Based on feedback from trusts and stakeholders, the question now includes NHS 111 mental health option, text support, local crisis service and A&amp;E options.  </a:t>
                      </a:r>
                    </a:p>
                    <a:p>
                      <a:endParaRPr lang="en-US" sz="1400" kern="1200" dirty="0">
                        <a:solidFill>
                          <a:schemeClr val="tx1"/>
                        </a:solidFill>
                        <a:effectLst/>
                        <a:latin typeface="+mn-lt"/>
                        <a:ea typeface="+mn-ea"/>
                        <a:cs typeface="Arial" panose="020B0604020202020204" pitchFamily="34" charset="0"/>
                      </a:endParaRPr>
                    </a:p>
                    <a:p>
                      <a:r>
                        <a:rPr lang="en-US" sz="1400" kern="1200" dirty="0">
                          <a:solidFill>
                            <a:schemeClr val="tx1"/>
                          </a:solidFill>
                          <a:effectLst/>
                          <a:latin typeface="+mn-lt"/>
                          <a:ea typeface="+mn-ea"/>
                          <a:cs typeface="Arial" panose="020B0604020202020204" pitchFamily="34" charset="0"/>
                        </a:rPr>
                        <a:t>An explanation text was included to flag to service users that this is a multiple-choice question. </a:t>
                      </a:r>
                    </a:p>
                    <a:p>
                      <a:endParaRPr lang="en-US" sz="1400" kern="1200" dirty="0">
                        <a:solidFill>
                          <a:schemeClr val="tx1"/>
                        </a:solidFill>
                        <a:effectLst/>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7635273"/>
                  </a:ext>
                </a:extLst>
              </a:tr>
              <a:tr h="690532">
                <a:tc>
                  <a:txBody>
                    <a:bodyPr/>
                    <a:lstStyle/>
                    <a:p>
                      <a:pPr marL="0" algn="l" defTabSz="914400" rtl="0" eaLnBrk="1" latinLnBrk="0" hangingPunct="1"/>
                      <a:r>
                        <a:rPr lang="en-US" sz="1400" b="1" kern="1200" dirty="0">
                          <a:solidFill>
                            <a:schemeClr val="tx1"/>
                          </a:solidFill>
                          <a:latin typeface="Arial" panose="020B0604020202020204" pitchFamily="34" charset="0"/>
                          <a:ea typeface="+mn-ea"/>
                          <a:cs typeface="Arial" panose="020B0604020202020204" pitchFamily="34" charset="0"/>
                        </a:rPr>
                        <a:t>Thinking about the last time you contacted NHS mental health crisis support, how did you feel about the length of time it took you to get through to someone?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Question amended to get clarity on how long it took service users to get through to NHS mental health crisis support. The question was changed to past tense.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Question amended to explicitly state ‘NHS mental health crisis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538824"/>
                  </a:ext>
                </a:extLst>
              </a:tr>
              <a:tr h="640222">
                <a:tc>
                  <a:txBody>
                    <a:bodyPr/>
                    <a:lstStyle/>
                    <a:p>
                      <a:pPr marL="0" algn="l" defTabSz="914400" rtl="0" eaLnBrk="1" latinLnBrk="0" hangingPunct="1"/>
                      <a:r>
                        <a:rPr lang="en-US" sz="1400" b="1" kern="1200" dirty="0">
                          <a:solidFill>
                            <a:schemeClr val="tx1"/>
                          </a:solidFill>
                          <a:latin typeface="Arial" panose="020B0604020202020204" pitchFamily="34" charset="0"/>
                          <a:ea typeface="+mn-ea"/>
                          <a:cs typeface="Arial" panose="020B0604020202020204" pitchFamily="34" charset="0"/>
                        </a:rPr>
                        <a:t>Thinking about the last time you contacted NHS mental health crisis support, did you get the help you needed?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Question amended to explicitly state ‘NHS mental health crisis support’.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7127856"/>
                  </a:ext>
                </a:extLst>
              </a:tr>
            </a:tbl>
          </a:graphicData>
        </a:graphic>
      </p:graphicFrame>
      <p:sp>
        <p:nvSpPr>
          <p:cNvPr id="5" name="Title 1">
            <a:extLst>
              <a:ext uri="{FF2B5EF4-FFF2-40B4-BE49-F238E27FC236}">
                <a16:creationId xmlns:a16="http://schemas.microsoft.com/office/drawing/2014/main" id="{732678B5-8A21-7E68-FC85-436B0E914598}"/>
              </a:ext>
            </a:extLst>
          </p:cNvPr>
          <p:cNvSpPr txBox="1">
            <a:spLocks/>
          </p:cNvSpPr>
          <p:nvPr/>
        </p:nvSpPr>
        <p:spPr>
          <a:xfrm>
            <a:off x="621188" y="653308"/>
            <a:ext cx="11155361"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a:lstStyle>
          <a:p>
            <a:r>
              <a:rPr lang="en-GB" dirty="0"/>
              <a:t>Amended questions for CMH25</a:t>
            </a:r>
          </a:p>
        </p:txBody>
      </p:sp>
    </p:spTree>
    <p:extLst>
      <p:ext uri="{BB962C8B-B14F-4D97-AF65-F5344CB8AC3E}">
        <p14:creationId xmlns:p14="http://schemas.microsoft.com/office/powerpoint/2010/main" val="375864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28D1E-EE27-9836-592B-E3D55675E449}"/>
            </a:ext>
          </a:extLst>
        </p:cNvPr>
        <p:cNvGrpSpPr/>
        <p:nvPr/>
      </p:nvGrpSpPr>
      <p:grpSpPr>
        <a:xfrm>
          <a:off x="0" y="0"/>
          <a:ext cx="0" cy="0"/>
          <a:chOff x="0" y="0"/>
          <a:chExt cx="0" cy="0"/>
        </a:xfrm>
      </p:grpSpPr>
      <p:graphicFrame>
        <p:nvGraphicFramePr>
          <p:cNvPr id="6" name="Table 13">
            <a:extLst>
              <a:ext uri="{FF2B5EF4-FFF2-40B4-BE49-F238E27FC236}">
                <a16:creationId xmlns:a16="http://schemas.microsoft.com/office/drawing/2014/main" id="{72B63B98-7898-92E7-8158-15050729799F}"/>
              </a:ext>
            </a:extLst>
          </p:cNvPr>
          <p:cNvGraphicFramePr>
            <a:graphicFrameLocks noGrp="1"/>
          </p:cNvGraphicFramePr>
          <p:nvPr>
            <p:extLst>
              <p:ext uri="{D42A27DB-BD31-4B8C-83A1-F6EECF244321}">
                <p14:modId xmlns:p14="http://schemas.microsoft.com/office/powerpoint/2010/main" val="1762960514"/>
              </p:ext>
            </p:extLst>
          </p:nvPr>
        </p:nvGraphicFramePr>
        <p:xfrm>
          <a:off x="517525" y="1411417"/>
          <a:ext cx="11016987" cy="3200899"/>
        </p:xfrm>
        <a:graphic>
          <a:graphicData uri="http://schemas.openxmlformats.org/drawingml/2006/table">
            <a:tbl>
              <a:tblPr firstRow="1" bandRow="1">
                <a:tableStyleId>{9D7B26C5-4107-4FEC-AEDC-1716B250A1EF}</a:tableStyleId>
              </a:tblPr>
              <a:tblGrid>
                <a:gridCol w="5634919">
                  <a:extLst>
                    <a:ext uri="{9D8B030D-6E8A-4147-A177-3AD203B41FA5}">
                      <a16:colId xmlns:a16="http://schemas.microsoft.com/office/drawing/2014/main" val="971492038"/>
                    </a:ext>
                  </a:extLst>
                </a:gridCol>
                <a:gridCol w="5382068">
                  <a:extLst>
                    <a:ext uri="{9D8B030D-6E8A-4147-A177-3AD203B41FA5}">
                      <a16:colId xmlns:a16="http://schemas.microsoft.com/office/drawing/2014/main" val="3299185018"/>
                    </a:ext>
                  </a:extLst>
                </a:gridCol>
              </a:tblGrid>
              <a:tr h="324569">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Question</a:t>
                      </a:r>
                    </a:p>
                  </a:txBody>
                  <a:tcPr>
                    <a:solidFill>
                      <a:srgbClr val="007B4E"/>
                    </a:solidFill>
                  </a:tcPr>
                </a:tc>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Rationale</a:t>
                      </a:r>
                    </a:p>
                  </a:txBody>
                  <a:tcPr>
                    <a:solidFill>
                      <a:srgbClr val="007B4E"/>
                    </a:solidFill>
                  </a:tcPr>
                </a:tc>
                <a:extLst>
                  <a:ext uri="{0D108BD9-81ED-4DB2-BD59-A6C34878D82A}">
                    <a16:rowId xmlns:a16="http://schemas.microsoft.com/office/drawing/2014/main" val="424341560"/>
                  </a:ext>
                </a:extLst>
              </a:tr>
              <a:tr h="823459">
                <a:tc>
                  <a:txBody>
                    <a:bodyPr/>
                    <a:lstStyle/>
                    <a:p>
                      <a:pPr marL="0" algn="l" defTabSz="914400" rtl="0" eaLnBrk="1" latinLnBrk="0" hangingPunct="1"/>
                      <a:r>
                        <a:rPr lang="en-US" sz="1400" b="1" dirty="0"/>
                        <a:t>In the last 12 months, did your NHS mental health team give you any help or advice with finding support for…</a:t>
                      </a:r>
                    </a:p>
                    <a:p>
                      <a:pPr marL="0" algn="l" defTabSz="914400" rtl="0" eaLnBrk="1" latinLnBrk="0" hangingPunct="1"/>
                      <a:endParaRPr lang="en-US" sz="1400" dirty="0"/>
                    </a:p>
                    <a:p>
                      <a:pPr marL="0" algn="l" defTabSz="914400" rtl="0" eaLnBrk="1" latinLnBrk="0" hangingPunct="1"/>
                      <a:r>
                        <a:rPr lang="en-US" sz="1400" dirty="0"/>
                        <a:t>...Joining a group (e.g. art, sport etc)</a:t>
                      </a:r>
                    </a:p>
                    <a:p>
                      <a:pPr marL="0" algn="l" defTabSz="914400" rtl="0" eaLnBrk="1" latinLnBrk="0" hangingPunct="1"/>
                      <a:endParaRPr lang="en-US" sz="1400" dirty="0"/>
                    </a:p>
                    <a:p>
                      <a:pPr marL="0" algn="l" defTabSz="914400" rtl="0" eaLnBrk="1" latinLnBrk="0" hangingPunct="1"/>
                      <a:r>
                        <a:rPr lang="en-US" sz="1400" dirty="0"/>
                        <a:t>...Finding or keeping work</a:t>
                      </a:r>
                    </a:p>
                    <a:p>
                      <a:pPr marL="0" algn="l" defTabSz="914400" rtl="0" eaLnBrk="1" latinLnBrk="0" hangingPunct="1"/>
                      <a:endParaRPr lang="en-US" sz="1400" dirty="0"/>
                    </a:p>
                    <a:p>
                      <a:pPr marL="0" algn="l" defTabSz="914400" rtl="0" eaLnBrk="1" latinLnBrk="0" hangingPunct="1"/>
                      <a:r>
                        <a:rPr lang="en-US" sz="1400" dirty="0"/>
                        <a:t>…Help with money or benefits</a:t>
                      </a:r>
                    </a:p>
                    <a:p>
                      <a:pPr marL="0" algn="l" defTabSz="914400" rtl="0" eaLnBrk="1" latinLnBrk="0" hangingPunct="1"/>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Question amended by combining the previously-two response options (“Financial advice or benefits” and “Cost of living”), which stakeholders agreed are capturing the same aspect, into “Help with money or benefits”. It was fed back that this simplifies the language in this question.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6703123"/>
                  </a:ext>
                </a:extLst>
              </a:tr>
              <a:tr h="823459">
                <a:tc>
                  <a:txBody>
                    <a:bodyPr/>
                    <a:lstStyle/>
                    <a:p>
                      <a:pPr marL="0" algn="l" defTabSz="914400" rtl="0" eaLnBrk="1" latinLnBrk="0" hangingPunct="1"/>
                      <a:r>
                        <a:rPr lang="en-US" sz="1400" b="1" dirty="0"/>
                        <a:t>At birth were you assigned as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Question amended to “at birth were you assigned as” in order to keep consistent with text that follows.</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3697963"/>
                  </a:ext>
                </a:extLst>
              </a:tr>
            </a:tbl>
          </a:graphicData>
        </a:graphic>
      </p:graphicFrame>
      <p:sp>
        <p:nvSpPr>
          <p:cNvPr id="5" name="Title 1">
            <a:extLst>
              <a:ext uri="{FF2B5EF4-FFF2-40B4-BE49-F238E27FC236}">
                <a16:creationId xmlns:a16="http://schemas.microsoft.com/office/drawing/2014/main" id="{3962D092-2C19-9EF7-D184-AFE6EB915032}"/>
              </a:ext>
            </a:extLst>
          </p:cNvPr>
          <p:cNvSpPr txBox="1">
            <a:spLocks/>
          </p:cNvSpPr>
          <p:nvPr/>
        </p:nvSpPr>
        <p:spPr>
          <a:xfrm>
            <a:off x="621188" y="653308"/>
            <a:ext cx="11155361"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a:lstStyle>
          <a:p>
            <a:r>
              <a:rPr lang="en-GB" dirty="0"/>
              <a:t>Amended questions for CMH25</a:t>
            </a:r>
          </a:p>
        </p:txBody>
      </p:sp>
    </p:spTree>
    <p:extLst>
      <p:ext uri="{BB962C8B-B14F-4D97-AF65-F5344CB8AC3E}">
        <p14:creationId xmlns:p14="http://schemas.microsoft.com/office/powerpoint/2010/main" val="2117831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D796D-748C-E049-F46E-7060583E7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F3010-2CA6-34CB-BFD4-CD1EA58A07B0}"/>
              </a:ext>
            </a:extLst>
          </p:cNvPr>
          <p:cNvSpPr>
            <a:spLocks noGrp="1"/>
          </p:cNvSpPr>
          <p:nvPr>
            <p:ph type="title"/>
          </p:nvPr>
        </p:nvSpPr>
        <p:spPr>
          <a:xfrm>
            <a:off x="632619" y="664738"/>
            <a:ext cx="11155361" cy="461665"/>
          </a:xfrm>
        </p:spPr>
        <p:txBody>
          <a:bodyPr/>
          <a:lstStyle/>
          <a:p>
            <a:r>
              <a:rPr lang="en-GB" dirty="0"/>
              <a:t>Questions removed from CMH25</a:t>
            </a:r>
          </a:p>
        </p:txBody>
      </p:sp>
      <p:graphicFrame>
        <p:nvGraphicFramePr>
          <p:cNvPr id="6" name="Table 13">
            <a:extLst>
              <a:ext uri="{FF2B5EF4-FFF2-40B4-BE49-F238E27FC236}">
                <a16:creationId xmlns:a16="http://schemas.microsoft.com/office/drawing/2014/main" id="{9E8BA6F3-0CC3-3403-90CB-A4BD08CAE96B}"/>
              </a:ext>
            </a:extLst>
          </p:cNvPr>
          <p:cNvGraphicFramePr>
            <a:graphicFrameLocks noGrp="1"/>
          </p:cNvGraphicFramePr>
          <p:nvPr>
            <p:extLst>
              <p:ext uri="{D42A27DB-BD31-4B8C-83A1-F6EECF244321}">
                <p14:modId xmlns:p14="http://schemas.microsoft.com/office/powerpoint/2010/main" val="2506796791"/>
              </p:ext>
            </p:extLst>
          </p:nvPr>
        </p:nvGraphicFramePr>
        <p:xfrm>
          <a:off x="517525" y="1411417"/>
          <a:ext cx="11016987" cy="3108960"/>
        </p:xfrm>
        <a:graphic>
          <a:graphicData uri="http://schemas.openxmlformats.org/drawingml/2006/table">
            <a:tbl>
              <a:tblPr firstRow="1" bandRow="1">
                <a:tableStyleId>{9D7B26C5-4107-4FEC-AEDC-1716B250A1EF}</a:tableStyleId>
              </a:tblPr>
              <a:tblGrid>
                <a:gridCol w="5634919">
                  <a:extLst>
                    <a:ext uri="{9D8B030D-6E8A-4147-A177-3AD203B41FA5}">
                      <a16:colId xmlns:a16="http://schemas.microsoft.com/office/drawing/2014/main" val="971492038"/>
                    </a:ext>
                  </a:extLst>
                </a:gridCol>
                <a:gridCol w="5382068">
                  <a:extLst>
                    <a:ext uri="{9D8B030D-6E8A-4147-A177-3AD203B41FA5}">
                      <a16:colId xmlns:a16="http://schemas.microsoft.com/office/drawing/2014/main" val="3299185018"/>
                    </a:ext>
                  </a:extLst>
                </a:gridCol>
              </a:tblGrid>
              <a:tr h="324569">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Question</a:t>
                      </a:r>
                    </a:p>
                  </a:txBody>
                  <a:tcPr>
                    <a:lnB w="12700" cap="flat" cmpd="sng" algn="ctr">
                      <a:noFill/>
                      <a:prstDash val="solid"/>
                      <a:round/>
                      <a:headEnd type="none" w="med" len="med"/>
                      <a:tailEnd type="none" w="med" len="med"/>
                    </a:lnB>
                    <a:solidFill>
                      <a:srgbClr val="007B4E"/>
                    </a:solidFill>
                  </a:tcPr>
                </a:tc>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Rationale</a:t>
                      </a:r>
                    </a:p>
                  </a:txBody>
                  <a:tcPr>
                    <a:lnB w="12700" cap="flat" cmpd="sng" algn="ctr">
                      <a:noFill/>
                      <a:prstDash val="solid"/>
                      <a:round/>
                      <a:headEnd type="none" w="med" len="med"/>
                      <a:tailEnd type="none" w="med" len="med"/>
                    </a:lnB>
                    <a:solidFill>
                      <a:srgbClr val="007B4E"/>
                    </a:solidFill>
                  </a:tcPr>
                </a:tc>
                <a:extLst>
                  <a:ext uri="{0D108BD9-81ED-4DB2-BD59-A6C34878D82A}">
                    <a16:rowId xmlns:a16="http://schemas.microsoft.com/office/drawing/2014/main" val="424341560"/>
                  </a:ext>
                </a:extLst>
              </a:tr>
              <a:tr h="596960">
                <a:tc>
                  <a:txBody>
                    <a:bodyPr/>
                    <a:lstStyle/>
                    <a:p>
                      <a:pPr marL="0" algn="l" defTabSz="914400" rtl="0" eaLnBrk="1" latinLnBrk="0" hangingPunct="1"/>
                      <a:r>
                        <a:rPr lang="en-US" sz="1400" b="1" kern="1200" dirty="0">
                          <a:solidFill>
                            <a:schemeClr val="tx1"/>
                          </a:solidFill>
                          <a:latin typeface="Arial" panose="020B0604020202020204" pitchFamily="34" charset="0"/>
                          <a:ea typeface="+mn-ea"/>
                          <a:cs typeface="Arial" panose="020B0604020202020204" pitchFamily="34" charset="0"/>
                        </a:rPr>
                        <a:t>Do you feel in control of your care?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Question removed due to stakeholder feedback that this information is already covered by other questions in the survey, such as questions related to involvement and choices.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38824"/>
                  </a:ext>
                </a:extLst>
              </a:tr>
              <a:tr h="689191">
                <a:tc>
                  <a:txBody>
                    <a:bodyPr/>
                    <a:lstStyle/>
                    <a:p>
                      <a:pPr marL="0" algn="l" defTabSz="914400" rtl="0" eaLnBrk="1" latinLnBrk="0" hangingPunct="1"/>
                      <a:r>
                        <a:rPr lang="en-GB" sz="1400" b="1" kern="1200" dirty="0">
                          <a:solidFill>
                            <a:schemeClr val="tx1"/>
                          </a:solidFill>
                          <a:latin typeface="Arial" panose="020B0604020202020204" pitchFamily="34" charset="0"/>
                          <a:ea typeface="+mn-ea"/>
                          <a:cs typeface="Arial" panose="020B0604020202020204" pitchFamily="34" charset="0"/>
                        </a:rPr>
                        <a:t>Do you have a care plan? </a:t>
                      </a:r>
                    </a:p>
                    <a:p>
                      <a:pPr marL="0" algn="l" defTabSz="914400" rtl="0" eaLnBrk="1" latinLnBrk="0" hangingPunct="1"/>
                      <a:endParaRPr lang="en-GB" sz="1400" b="1"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GB" sz="1400" b="1" kern="1200" dirty="0">
                          <a:solidFill>
                            <a:schemeClr val="tx1"/>
                          </a:solidFill>
                          <a:latin typeface="Arial" panose="020B0604020202020204" pitchFamily="34" charset="0"/>
                          <a:ea typeface="+mn-ea"/>
                          <a:cs typeface="Arial" panose="020B0604020202020204" pitchFamily="34" charset="0"/>
                        </a:rPr>
                        <a:t>This is a plan for any care and treatment you may receive.</a:t>
                      </a:r>
                      <a:endParaRPr lang="en-US" sz="14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Trusts expressed that the term ‘care plan’ is mostly or always used when in discussion with service users, but that the language around the ‘care plan’ can be misleading as it is not always a specific document and might be incorporated within a clinical letter.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This question was removed and a question focused on their involvement in their plan of care was added.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1729669"/>
                  </a:ext>
                </a:extLst>
              </a:tr>
            </a:tbl>
          </a:graphicData>
        </a:graphic>
      </p:graphicFrame>
    </p:spTree>
    <p:extLst>
      <p:ext uri="{BB962C8B-B14F-4D97-AF65-F5344CB8AC3E}">
        <p14:creationId xmlns:p14="http://schemas.microsoft.com/office/powerpoint/2010/main" val="4114925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31171-6C3D-5C3A-05ED-F79F235384D3}"/>
            </a:ext>
          </a:extLst>
        </p:cNvPr>
        <p:cNvGrpSpPr/>
        <p:nvPr/>
      </p:nvGrpSpPr>
      <p:grpSpPr>
        <a:xfrm>
          <a:off x="0" y="0"/>
          <a:ext cx="0" cy="0"/>
          <a:chOff x="0" y="0"/>
          <a:chExt cx="0" cy="0"/>
        </a:xfrm>
      </p:grpSpPr>
      <p:graphicFrame>
        <p:nvGraphicFramePr>
          <p:cNvPr id="6" name="Table 13">
            <a:extLst>
              <a:ext uri="{FF2B5EF4-FFF2-40B4-BE49-F238E27FC236}">
                <a16:creationId xmlns:a16="http://schemas.microsoft.com/office/drawing/2014/main" id="{D53B88BE-2E1E-B71F-56AF-078BFB41483B}"/>
              </a:ext>
            </a:extLst>
          </p:cNvPr>
          <p:cNvGraphicFramePr>
            <a:graphicFrameLocks noGrp="1"/>
          </p:cNvGraphicFramePr>
          <p:nvPr>
            <p:extLst>
              <p:ext uri="{D42A27DB-BD31-4B8C-83A1-F6EECF244321}">
                <p14:modId xmlns:p14="http://schemas.microsoft.com/office/powerpoint/2010/main" val="4045207598"/>
              </p:ext>
            </p:extLst>
          </p:nvPr>
        </p:nvGraphicFramePr>
        <p:xfrm>
          <a:off x="517525" y="1411417"/>
          <a:ext cx="11016987" cy="3108960"/>
        </p:xfrm>
        <a:graphic>
          <a:graphicData uri="http://schemas.openxmlformats.org/drawingml/2006/table">
            <a:tbl>
              <a:tblPr firstRow="1" bandRow="1">
                <a:tableStyleId>{9D7B26C5-4107-4FEC-AEDC-1716B250A1EF}</a:tableStyleId>
              </a:tblPr>
              <a:tblGrid>
                <a:gridCol w="5634919">
                  <a:extLst>
                    <a:ext uri="{9D8B030D-6E8A-4147-A177-3AD203B41FA5}">
                      <a16:colId xmlns:a16="http://schemas.microsoft.com/office/drawing/2014/main" val="971492038"/>
                    </a:ext>
                  </a:extLst>
                </a:gridCol>
                <a:gridCol w="5382068">
                  <a:extLst>
                    <a:ext uri="{9D8B030D-6E8A-4147-A177-3AD203B41FA5}">
                      <a16:colId xmlns:a16="http://schemas.microsoft.com/office/drawing/2014/main" val="3299185018"/>
                    </a:ext>
                  </a:extLst>
                </a:gridCol>
              </a:tblGrid>
              <a:tr h="324569">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Question</a:t>
                      </a:r>
                    </a:p>
                  </a:txBody>
                  <a:tcPr>
                    <a:lnB w="12700" cap="flat" cmpd="sng" algn="ctr">
                      <a:solidFill>
                        <a:schemeClr val="tx1"/>
                      </a:solidFill>
                      <a:prstDash val="solid"/>
                      <a:round/>
                      <a:headEnd type="none" w="med" len="med"/>
                      <a:tailEnd type="none" w="med" len="med"/>
                    </a:lnB>
                    <a:solidFill>
                      <a:srgbClr val="007B4E"/>
                    </a:solidFill>
                  </a:tcPr>
                </a:tc>
                <a:tc>
                  <a:txBody>
                    <a:bodyPr/>
                    <a:lstStyle/>
                    <a:p>
                      <a:r>
                        <a:rPr lang="en-GB" sz="1800" dirty="0">
                          <a:solidFill>
                            <a:schemeClr val="bg1"/>
                          </a:solidFill>
                          <a:highlight>
                            <a:srgbClr val="007B4E"/>
                          </a:highlight>
                          <a:latin typeface="Arial" panose="020B0604020202020204" pitchFamily="34" charset="0"/>
                          <a:cs typeface="Arial" panose="020B0604020202020204" pitchFamily="34" charset="0"/>
                        </a:rPr>
                        <a:t>Rationale</a:t>
                      </a:r>
                    </a:p>
                  </a:txBody>
                  <a:tcPr>
                    <a:lnB w="12700" cap="flat" cmpd="sng" algn="ctr">
                      <a:noFill/>
                      <a:prstDash val="solid"/>
                      <a:round/>
                      <a:headEnd type="none" w="med" len="med"/>
                      <a:tailEnd type="none" w="med" len="med"/>
                    </a:lnB>
                    <a:solidFill>
                      <a:srgbClr val="007B4E"/>
                    </a:solidFill>
                  </a:tcPr>
                </a:tc>
                <a:extLst>
                  <a:ext uri="{0D108BD9-81ED-4DB2-BD59-A6C34878D82A}">
                    <a16:rowId xmlns:a16="http://schemas.microsoft.com/office/drawing/2014/main" val="424341560"/>
                  </a:ext>
                </a:extLst>
              </a:tr>
              <a:tr h="915091">
                <a:tc>
                  <a:txBody>
                    <a:bodyPr/>
                    <a:lstStyle/>
                    <a:p>
                      <a:pPr marL="0" algn="l" defTabSz="914400" rtl="0" eaLnBrk="1" latinLnBrk="0" hangingPunct="1"/>
                      <a:r>
                        <a:rPr lang="en-US" sz="1400" b="1" kern="1200" dirty="0">
                          <a:solidFill>
                            <a:schemeClr val="tx1"/>
                          </a:solidFill>
                          <a:latin typeface="Arial" panose="020B0604020202020204" pitchFamily="34" charset="0"/>
                          <a:ea typeface="+mn-ea"/>
                          <a:cs typeface="Arial" panose="020B0604020202020204" pitchFamily="34" charset="0"/>
                        </a:rPr>
                        <a:t>In the last 12 months, did your NHS mental health team give you any help or advice with finding support for…Cost of living</a:t>
                      </a:r>
                    </a:p>
                    <a:p>
                      <a:pPr marL="0" algn="l" defTabSz="914400" rtl="0" eaLnBrk="1" latinLnBrk="0" hangingPunct="1"/>
                      <a:endParaRPr lang="en-US" sz="14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This question has been removed due to stakeholder feedback to combine the “In the last 12 months, did your NHS mental health team give you any help or advice with finding support for…Financial advice or benefits” and “In the last 12 months, did your NHS mental health team give you any help or advice with finding support for…Cost of living” questions into one (“In the last 12 months, did your NHS mental health team give you any help or advice with finding support for…Help with money or benefits”).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7057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panose="020B0604020202020204" pitchFamily="34" charset="0"/>
                          <a:ea typeface="+mn-ea"/>
                          <a:cs typeface="Arial" panose="020B0604020202020204" pitchFamily="34" charset="0"/>
                        </a:rPr>
                        <a:t>Who prescribed medication for your mental health needs? </a:t>
                      </a:r>
                    </a:p>
                    <a:p>
                      <a:pPr marL="0" algn="l" defTabSz="914400" rtl="0" eaLnBrk="1" latinLnBrk="0" hangingPunct="1"/>
                      <a:endParaRPr lang="en-US" sz="14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This question has been removed due to it being combined into another question: “In the last 12 months, have you been receiving any prescribed medication for your mental health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3723608"/>
                  </a:ext>
                </a:extLst>
              </a:tr>
            </a:tbl>
          </a:graphicData>
        </a:graphic>
      </p:graphicFrame>
      <p:sp>
        <p:nvSpPr>
          <p:cNvPr id="7" name="Title 1">
            <a:extLst>
              <a:ext uri="{FF2B5EF4-FFF2-40B4-BE49-F238E27FC236}">
                <a16:creationId xmlns:a16="http://schemas.microsoft.com/office/drawing/2014/main" id="{AA4D8EF4-1CAE-863B-9E6E-AEC34D66995B}"/>
              </a:ext>
            </a:extLst>
          </p:cNvPr>
          <p:cNvSpPr txBox="1">
            <a:spLocks/>
          </p:cNvSpPr>
          <p:nvPr/>
        </p:nvSpPr>
        <p:spPr>
          <a:xfrm>
            <a:off x="632619" y="664738"/>
            <a:ext cx="11155361"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a:lstStyle>
          <a:p>
            <a:r>
              <a:rPr lang="en-GB" dirty="0"/>
              <a:t>Questions removed from CMH25</a:t>
            </a:r>
          </a:p>
        </p:txBody>
      </p:sp>
    </p:spTree>
    <p:extLst>
      <p:ext uri="{BB962C8B-B14F-4D97-AF65-F5344CB8AC3E}">
        <p14:creationId xmlns:p14="http://schemas.microsoft.com/office/powerpoint/2010/main" val="356789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35E0-F3B8-0E26-DB42-608F9A279F24}"/>
              </a:ext>
            </a:extLst>
          </p:cNvPr>
          <p:cNvSpPr>
            <a:spLocks noGrp="1"/>
          </p:cNvSpPr>
          <p:nvPr>
            <p:ph type="title"/>
          </p:nvPr>
        </p:nvSpPr>
        <p:spPr>
          <a:xfrm>
            <a:off x="563246" y="641880"/>
            <a:ext cx="5578474" cy="461665"/>
          </a:xfrm>
        </p:spPr>
        <p:txBody>
          <a:bodyPr/>
          <a:lstStyle/>
          <a:p>
            <a:r>
              <a:rPr kumimoji="0" lang="en-US" sz="3000" b="0" i="0" u="none" strike="noStrike" kern="1200" cap="none" spc="0" normalizeH="0" baseline="0" noProof="0" dirty="0">
                <a:ln>
                  <a:noFill/>
                </a:ln>
                <a:solidFill>
                  <a:srgbClr val="007B4E"/>
                </a:solidFill>
                <a:effectLst/>
                <a:uLnTx/>
                <a:uFillTx/>
                <a:latin typeface="Arial" panose="020B0604020202020204"/>
                <a:ea typeface="+mj-ea"/>
                <a:cs typeface="+mj-cs"/>
              </a:rPr>
              <a:t>Overview of 2025 survey</a:t>
            </a:r>
            <a:endParaRPr lang="en-GB" sz="4800" dirty="0">
              <a:solidFill>
                <a:srgbClr val="007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48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3026C-3797-1F28-C922-BA5B7174B6F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FD8F47C9-8840-1D1B-F536-4E8C5DD54290}"/>
              </a:ext>
            </a:extLst>
          </p:cNvPr>
          <p:cNvSpPr txBox="1">
            <a:spLocks noGrp="1" noRot="1" noMove="1" noResize="1" noEditPoints="1" noAdjustHandles="1" noChangeArrowheads="1" noChangeShapeType="1"/>
          </p:cNvSpPr>
          <p:nvPr/>
        </p:nvSpPr>
        <p:spPr>
          <a:xfrm>
            <a:off x="669926" y="645912"/>
            <a:ext cx="5578474" cy="197155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7B4E"/>
                </a:solidFill>
                <a:effectLst/>
                <a:uLnTx/>
                <a:uFillTx/>
                <a:latin typeface="Arial" panose="020B0604020202020204"/>
                <a:ea typeface="+mj-ea"/>
                <a:cs typeface="+mj-cs"/>
              </a:rPr>
              <a:t>Data Protection and Section 251 Requirements</a:t>
            </a:r>
            <a:endParaRPr kumimoji="0" lang="en-GB" sz="3000" b="0" i="0" u="none" strike="noStrike" kern="1200" cap="none" spc="0" normalizeH="0" baseline="0" noProof="0" dirty="0">
              <a:ln>
                <a:noFill/>
              </a:ln>
              <a:solidFill>
                <a:srgbClr val="007B4E"/>
              </a:solidFill>
              <a:effectLst/>
              <a:uLnTx/>
              <a:uFillTx/>
              <a:latin typeface="Arial" panose="020B0604020202020204"/>
              <a:ea typeface="+mj-ea"/>
              <a:cs typeface="+mj-cs"/>
            </a:endParaRPr>
          </a:p>
        </p:txBody>
      </p:sp>
    </p:spTree>
    <p:extLst>
      <p:ext uri="{BB962C8B-B14F-4D97-AF65-F5344CB8AC3E}">
        <p14:creationId xmlns:p14="http://schemas.microsoft.com/office/powerpoint/2010/main" val="2053641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7E092-D25C-E048-687C-9465931723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EE20F1-EED8-79E4-4D3B-2BD75BBD70AE}"/>
              </a:ext>
            </a:extLst>
          </p:cNvPr>
          <p:cNvSpPr>
            <a:spLocks noGrp="1"/>
          </p:cNvSpPr>
          <p:nvPr>
            <p:ph type="title"/>
          </p:nvPr>
        </p:nvSpPr>
        <p:spPr>
          <a:xfrm>
            <a:off x="653520" y="664737"/>
            <a:ext cx="11155361" cy="941131"/>
          </a:xfrm>
        </p:spPr>
        <p:txBody>
          <a:bodyPr/>
          <a:lstStyle/>
          <a:p>
            <a:r>
              <a:rPr lang="en-US" dirty="0"/>
              <a:t>General Data Protection Regulation (GDPR) &amp; National Data </a:t>
            </a:r>
            <a:br>
              <a:rPr lang="en-US" dirty="0"/>
            </a:br>
            <a:r>
              <a:rPr lang="en-US" dirty="0"/>
              <a:t>Opt-Out Programme</a:t>
            </a:r>
            <a:endParaRPr lang="en-GB" dirty="0"/>
          </a:p>
        </p:txBody>
      </p:sp>
      <p:sp>
        <p:nvSpPr>
          <p:cNvPr id="4" name="TextBox 3">
            <a:extLst>
              <a:ext uri="{FF2B5EF4-FFF2-40B4-BE49-F238E27FC236}">
                <a16:creationId xmlns:a16="http://schemas.microsoft.com/office/drawing/2014/main" id="{DC25737D-E0C0-B0AF-2FBA-851172C022FD}"/>
              </a:ext>
            </a:extLst>
          </p:cNvPr>
          <p:cNvSpPr txBox="1"/>
          <p:nvPr/>
        </p:nvSpPr>
        <p:spPr>
          <a:xfrm>
            <a:off x="666115" y="2482746"/>
            <a:ext cx="5333635" cy="1015663"/>
          </a:xfrm>
          <a:prstGeom prst="rect">
            <a:avLst/>
          </a:prstGeom>
          <a:noFill/>
        </p:spPr>
        <p:txBody>
          <a:bodyPr wrap="square" rtlCol="0">
            <a:spAutoFit/>
          </a:bodyPr>
          <a:lstStyle/>
          <a:p>
            <a:pPr marL="0" lvl="1" indent="0">
              <a:buSzPct val="140000"/>
              <a:buNone/>
            </a:pPr>
            <a:r>
              <a:rPr lang="en-GB" sz="1600" dirty="0">
                <a:solidFill>
                  <a:srgbClr val="4D4D4D"/>
                </a:solidFill>
              </a:rPr>
              <a:t>How service users’ personal data is being protected under the GDPR is stated on the reverse side of the covering letter for mailings 1-3:</a:t>
            </a:r>
          </a:p>
          <a:p>
            <a:pPr marL="285750" indent="-285750">
              <a:spcAft>
                <a:spcPts val="5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DB388ED-4A69-9ED2-3334-339DEFD8D13F}"/>
              </a:ext>
            </a:extLst>
          </p:cNvPr>
          <p:cNvSpPr txBox="1"/>
          <p:nvPr/>
        </p:nvSpPr>
        <p:spPr>
          <a:xfrm>
            <a:off x="491721" y="2036703"/>
            <a:ext cx="5203824" cy="369332"/>
          </a:xfrm>
          <a:prstGeom prst="rect">
            <a:avLst/>
          </a:prstGeom>
          <a:solidFill>
            <a:srgbClr val="007B4E"/>
          </a:solidFill>
        </p:spPr>
        <p:txBody>
          <a:bodyPr wrap="square" rtlCol="0">
            <a:spAutoFit/>
          </a:bodyPr>
          <a:lstStyle/>
          <a:p>
            <a:pPr algn="ctr"/>
            <a:r>
              <a:rPr lang="en-GB" b="1" dirty="0">
                <a:solidFill>
                  <a:schemeClr val="bg1"/>
                </a:solidFill>
                <a:latin typeface="Arial" panose="020B0604020202020204" pitchFamily="34" charset="0"/>
                <a:ea typeface="+mj-ea"/>
                <a:cs typeface="Arial" panose="020B0604020202020204" pitchFamily="34" charset="0"/>
              </a:rPr>
              <a:t>General data protection regulation (GDPR)</a:t>
            </a:r>
          </a:p>
        </p:txBody>
      </p:sp>
      <p:cxnSp>
        <p:nvCxnSpPr>
          <p:cNvPr id="9" name="Straight Connector 8">
            <a:extLst>
              <a:ext uri="{FF2B5EF4-FFF2-40B4-BE49-F238E27FC236}">
                <a16:creationId xmlns:a16="http://schemas.microsoft.com/office/drawing/2014/main" id="{F4F917ED-73A6-DE76-A377-D80F2797A0FA}"/>
              </a:ext>
            </a:extLst>
          </p:cNvPr>
          <p:cNvCxnSpPr/>
          <p:nvPr/>
        </p:nvCxnSpPr>
        <p:spPr>
          <a:xfrm>
            <a:off x="6067148" y="1487996"/>
            <a:ext cx="0" cy="4716462"/>
          </a:xfrm>
          <a:prstGeom prst="line">
            <a:avLst/>
          </a:prstGeom>
          <a:ln w="28575">
            <a:solidFill>
              <a:srgbClr val="007B4E"/>
            </a:solidFill>
            <a:prstDash val="dash"/>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409FFB19-FA30-B597-73FE-2F95BB8DE93D}"/>
              </a:ext>
            </a:extLst>
          </p:cNvPr>
          <p:cNvSpPr/>
          <p:nvPr/>
        </p:nvSpPr>
        <p:spPr>
          <a:xfrm>
            <a:off x="6498864" y="4938942"/>
            <a:ext cx="5049579" cy="941131"/>
          </a:xfrm>
          <a:prstGeom prst="roundRect">
            <a:avLst/>
          </a:prstGeom>
          <a:solidFill>
            <a:srgbClr val="007B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latin typeface="Arial" panose="020B0604020202020204" pitchFamily="34" charset="0"/>
                <a:cs typeface="Arial" panose="020B0604020202020204" pitchFamily="34" charset="0"/>
              </a:rPr>
              <a:t>Please note that service users do not have to actively consent to the sharing of their data, for the 2025 Community Mental Health Survey.</a:t>
            </a:r>
          </a:p>
        </p:txBody>
      </p:sp>
      <p:sp>
        <p:nvSpPr>
          <p:cNvPr id="11" name="TextBox 10">
            <a:extLst>
              <a:ext uri="{FF2B5EF4-FFF2-40B4-BE49-F238E27FC236}">
                <a16:creationId xmlns:a16="http://schemas.microsoft.com/office/drawing/2014/main" id="{6B4526A0-B532-2A00-FAD6-842BAAF434C2}"/>
              </a:ext>
            </a:extLst>
          </p:cNvPr>
          <p:cNvSpPr txBox="1"/>
          <p:nvPr/>
        </p:nvSpPr>
        <p:spPr>
          <a:xfrm>
            <a:off x="6337153" y="1487996"/>
            <a:ext cx="5167313" cy="369332"/>
          </a:xfrm>
          <a:prstGeom prst="rect">
            <a:avLst/>
          </a:prstGeom>
          <a:solidFill>
            <a:srgbClr val="007B4E"/>
          </a:solidFill>
        </p:spPr>
        <p:txBody>
          <a:bodyPr wrap="square" rtlCol="0">
            <a:spAutoFit/>
          </a:bodyPr>
          <a:lstStyle/>
          <a:p>
            <a:pPr algn="ctr"/>
            <a:r>
              <a:rPr lang="en-GB" b="1" dirty="0">
                <a:solidFill>
                  <a:schemeClr val="bg1"/>
                </a:solidFill>
                <a:latin typeface="Arial" panose="020B0604020202020204" pitchFamily="34" charset="0"/>
                <a:ea typeface="+mj-ea"/>
                <a:cs typeface="Arial" panose="020B0604020202020204" pitchFamily="34" charset="0"/>
              </a:rPr>
              <a:t>National Data Opt-Out Programme</a:t>
            </a:r>
          </a:p>
        </p:txBody>
      </p:sp>
      <p:grpSp>
        <p:nvGrpSpPr>
          <p:cNvPr id="12" name="Group 11">
            <a:extLst>
              <a:ext uri="{FF2B5EF4-FFF2-40B4-BE49-F238E27FC236}">
                <a16:creationId xmlns:a16="http://schemas.microsoft.com/office/drawing/2014/main" id="{D8F92BB1-A98F-C727-BF71-1CF8C9826BC3}"/>
              </a:ext>
            </a:extLst>
          </p:cNvPr>
          <p:cNvGrpSpPr/>
          <p:nvPr/>
        </p:nvGrpSpPr>
        <p:grpSpPr>
          <a:xfrm>
            <a:off x="6498864" y="2036703"/>
            <a:ext cx="5049579" cy="1228944"/>
            <a:chOff x="6255866" y="2036703"/>
            <a:chExt cx="5049579" cy="1000041"/>
          </a:xfrm>
          <a:solidFill>
            <a:srgbClr val="007B4E"/>
          </a:solidFill>
        </p:grpSpPr>
        <p:sp>
          <p:nvSpPr>
            <p:cNvPr id="13" name="Rectangle: Rounded Corners 12">
              <a:extLst>
                <a:ext uri="{FF2B5EF4-FFF2-40B4-BE49-F238E27FC236}">
                  <a16:creationId xmlns:a16="http://schemas.microsoft.com/office/drawing/2014/main" id="{DBC88FDE-FFBC-20AD-C313-FEFB932745D6}"/>
                </a:ext>
              </a:extLst>
            </p:cNvPr>
            <p:cNvSpPr/>
            <p:nvPr/>
          </p:nvSpPr>
          <p:spPr>
            <a:xfrm>
              <a:off x="6255866" y="2036703"/>
              <a:ext cx="5049579" cy="63029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NPSP has received exemption </a:t>
              </a:r>
              <a:r>
                <a:rPr lang="en-GB" sz="1600" dirty="0">
                  <a:latin typeface="Arial" panose="020B0604020202020204" pitchFamily="34" charset="0"/>
                  <a:cs typeface="Arial" panose="020B0604020202020204" pitchFamily="34" charset="0"/>
                </a:rPr>
                <a:t>from the National Data Opt-out Programme.</a:t>
              </a:r>
            </a:p>
          </p:txBody>
        </p:sp>
        <p:sp>
          <p:nvSpPr>
            <p:cNvPr id="14" name="Arrow: Down 13">
              <a:extLst>
                <a:ext uri="{FF2B5EF4-FFF2-40B4-BE49-F238E27FC236}">
                  <a16:creationId xmlns:a16="http://schemas.microsoft.com/office/drawing/2014/main" id="{0A69D267-076E-F24A-EF57-16C232ECF076}"/>
                </a:ext>
              </a:extLst>
            </p:cNvPr>
            <p:cNvSpPr/>
            <p:nvPr/>
          </p:nvSpPr>
          <p:spPr>
            <a:xfrm>
              <a:off x="8613972" y="2667000"/>
              <a:ext cx="333366" cy="369744"/>
            </a:xfrm>
            <a:prstGeom prst="down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5B0FF6A6-A8F5-2BC3-CB4F-16C5336BC3D3}"/>
              </a:ext>
            </a:extLst>
          </p:cNvPr>
          <p:cNvGrpSpPr/>
          <p:nvPr/>
        </p:nvGrpSpPr>
        <p:grpSpPr>
          <a:xfrm>
            <a:off x="6498864" y="3266813"/>
            <a:ext cx="5049579" cy="1672129"/>
            <a:chOff x="6255866" y="3036744"/>
            <a:chExt cx="5049579" cy="1360678"/>
          </a:xfrm>
        </p:grpSpPr>
        <p:sp>
          <p:nvSpPr>
            <p:cNvPr id="16" name="Rectangle: Rounded Corners 15">
              <a:extLst>
                <a:ext uri="{FF2B5EF4-FFF2-40B4-BE49-F238E27FC236}">
                  <a16:creationId xmlns:a16="http://schemas.microsoft.com/office/drawing/2014/main" id="{C5F1C18A-AB88-C99F-BB8F-68FD83AB4EB7}"/>
                </a:ext>
              </a:extLst>
            </p:cNvPr>
            <p:cNvSpPr/>
            <p:nvPr/>
          </p:nvSpPr>
          <p:spPr>
            <a:xfrm>
              <a:off x="6255866" y="3036744"/>
              <a:ext cx="5049579" cy="989985"/>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latin typeface="Arial" panose="020B0604020202020204" pitchFamily="34" charset="0"/>
                  <a:cs typeface="Arial" panose="020B0604020202020204" pitchFamily="34" charset="0"/>
                </a:rPr>
                <a:t>We will continue to have separate opt-out mechanisms via the dissent posters that need to be displayed across all trusts.</a:t>
              </a:r>
            </a:p>
          </p:txBody>
        </p:sp>
        <p:sp>
          <p:nvSpPr>
            <p:cNvPr id="17" name="Arrow: Down 16">
              <a:extLst>
                <a:ext uri="{FF2B5EF4-FFF2-40B4-BE49-F238E27FC236}">
                  <a16:creationId xmlns:a16="http://schemas.microsoft.com/office/drawing/2014/main" id="{80D189F0-AA16-871D-5998-50A19A268899}"/>
                </a:ext>
              </a:extLst>
            </p:cNvPr>
            <p:cNvSpPr/>
            <p:nvPr/>
          </p:nvSpPr>
          <p:spPr>
            <a:xfrm>
              <a:off x="8576069" y="4027678"/>
              <a:ext cx="333366" cy="369744"/>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 name="Picture 4">
            <a:extLst>
              <a:ext uri="{FF2B5EF4-FFF2-40B4-BE49-F238E27FC236}">
                <a16:creationId xmlns:a16="http://schemas.microsoft.com/office/drawing/2014/main" id="{082877E7-AB76-B7BB-D6A6-70C693887E82}"/>
              </a:ext>
            </a:extLst>
          </p:cNvPr>
          <p:cNvPicPr>
            <a:picLocks noChangeAspect="1"/>
          </p:cNvPicPr>
          <p:nvPr/>
        </p:nvPicPr>
        <p:blipFill>
          <a:blip r:embed="rId2"/>
          <a:stretch>
            <a:fillRect/>
          </a:stretch>
        </p:blipFill>
        <p:spPr>
          <a:xfrm>
            <a:off x="730169" y="3616843"/>
            <a:ext cx="4965376" cy="1516887"/>
          </a:xfrm>
          <a:prstGeom prst="rect">
            <a:avLst/>
          </a:prstGeom>
        </p:spPr>
      </p:pic>
    </p:spTree>
    <p:extLst>
      <p:ext uri="{BB962C8B-B14F-4D97-AF65-F5344CB8AC3E}">
        <p14:creationId xmlns:p14="http://schemas.microsoft.com/office/powerpoint/2010/main" val="3024051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2D1E13E1-AEFD-DF6C-5AB1-02D1D513DAEE}"/>
              </a:ext>
            </a:extLst>
          </p:cNvPr>
          <p:cNvSpPr txBox="1">
            <a:spLocks/>
          </p:cNvSpPr>
          <p:nvPr/>
        </p:nvSpPr>
        <p:spPr>
          <a:xfrm>
            <a:off x="632618" y="664738"/>
            <a:ext cx="11155361"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007B4E"/>
                </a:solidFill>
                <a:effectLst/>
                <a:uLnTx/>
                <a:uFillTx/>
                <a:latin typeface="Arial" panose="020B0604020202020204"/>
                <a:ea typeface="+mj-ea"/>
                <a:cs typeface="+mj-cs"/>
              </a:rPr>
              <a:t>Section 251 requirements</a:t>
            </a:r>
          </a:p>
        </p:txBody>
      </p:sp>
      <p:sp>
        <p:nvSpPr>
          <p:cNvPr id="14" name="Content Placeholder 1">
            <a:extLst>
              <a:ext uri="{FF2B5EF4-FFF2-40B4-BE49-F238E27FC236}">
                <a16:creationId xmlns:a16="http://schemas.microsoft.com/office/drawing/2014/main" id="{D53AF6E6-2F52-D5C5-AD9F-06E7E119D9C3}"/>
              </a:ext>
            </a:extLst>
          </p:cNvPr>
          <p:cNvSpPr txBox="1">
            <a:spLocks/>
          </p:cNvSpPr>
          <p:nvPr/>
        </p:nvSpPr>
        <p:spPr>
          <a:xfrm>
            <a:off x="720305" y="1447504"/>
            <a:ext cx="10751389" cy="4575255"/>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1"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rPr>
              <a:t>We ask you to publicise the survey both internally and externally to ensure service users are aware of the survey and have the opportunity to opt-out should they wish. Example materials are available in the </a:t>
            </a:r>
            <a:r>
              <a:rPr kumimoji="0" lang="en-GB" sz="1600" b="0" i="0" u="none" strike="noStrike" kern="1200" cap="none" spc="0" normalizeH="0" baseline="0" noProof="0" dirty="0">
                <a:ln>
                  <a:noFill/>
                </a:ln>
                <a:solidFill>
                  <a:srgbClr val="4D4D4D"/>
                </a:solidFill>
                <a:effectLst/>
                <a:uLnTx/>
                <a:uFillTx/>
                <a:latin typeface="Arial" panose="020B0604020202020204" pitchFamily="34" charset="0"/>
                <a:hlinkClick r:id="rId3">
                  <a:extLst>
                    <a:ext uri="{A12FA001-AC4F-418D-AE19-62706E023703}">
                      <ahyp:hlinkClr xmlns:ahyp="http://schemas.microsoft.com/office/drawing/2018/hyperlinkcolor" val="tx"/>
                    </a:ext>
                  </a:extLst>
                </a:hlinkClick>
              </a:rPr>
              <a:t>'Publicising the survey</a:t>
            </a:r>
            <a:r>
              <a:rPr kumimoji="0" lang="en-GB" sz="1600" b="0" i="0" u="none" strike="noStrike" kern="1200" cap="none" spc="0" normalizeH="0" baseline="0" noProof="0" dirty="0">
                <a:ln>
                  <a:noFill/>
                </a:ln>
                <a:solidFill>
                  <a:srgbClr val="4D4D4D"/>
                </a:solidFill>
                <a:effectLst/>
                <a:uLnTx/>
                <a:uFillTx/>
                <a:latin typeface="Arial" panose="020B0604020202020204" pitchFamily="34" charset="0"/>
              </a:rPr>
              <a:t>’ document. </a:t>
            </a:r>
          </a:p>
          <a:p>
            <a:pPr lvl="1">
              <a:buClr>
                <a:srgbClr val="007B4E"/>
              </a:buClr>
              <a:buFont typeface="Courier New" panose="02070309020205020404" pitchFamily="49" charset="0"/>
              <a:buChar char="o"/>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rPr>
              <a:t>You can also use the publicity materials we will provide you with.</a:t>
            </a:r>
          </a:p>
          <a:p>
            <a:pPr marR="0" lvl="1"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rPr>
              <a:t>Ensure a log of service users who have dissented from taking part in the survey is accurately kept.</a:t>
            </a:r>
          </a:p>
          <a:p>
            <a:pPr marR="0" lvl="1"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rPr>
              <a:t>Ensure the total number of eligible service users who have dissented from the sharing of their details for any purpose other than their clinical care or who have dissented from taking part in the survey specifically are recorded in your sample declaration form and are excluded from your sample.</a:t>
            </a:r>
          </a:p>
          <a:p>
            <a:pPr marR="0" lvl="1"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rPr>
              <a:t>Section 251 allows service user data to be shared outside of NHS trusts without gaining prior and explicit consent from these service users. In order for their contact data to be shared without consent to a third party, you have to display the dissent poster and provide 16/17-year-old service users with a leaflet</a:t>
            </a: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a:t>
            </a:r>
          </a:p>
          <a:p>
            <a:pPr marL="684000" marR="0" lvl="2" indent="-34290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Char char="¡"/>
              <a:tabLst/>
              <a:defRPr/>
            </a:pPr>
            <a:endPar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pPr marL="341100" marR="0" lvl="2" indent="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None/>
              <a:tabLst/>
              <a:defRPr/>
            </a:pPr>
            <a:endPar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pPr marL="1332000" marR="0" lvl="4" indent="-34290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Char char="¡"/>
              <a:tabLst/>
              <a:defRPr/>
            </a:pPr>
            <a:endPar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pPr marL="989100" marR="0" lvl="4" indent="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None/>
              <a:tabLst/>
              <a:defRPr/>
            </a:pPr>
            <a:endPar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8602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785" y="463621"/>
            <a:ext cx="10515600" cy="1325563"/>
          </a:xfrm>
        </p:spPr>
        <p:txBody>
          <a:bodyPr>
            <a:normAutofit/>
          </a:bodyPr>
          <a:lstStyle/>
          <a:p>
            <a:r>
              <a:rPr kumimoji="0" lang="en-US" sz="3000" b="0" i="0" u="none" strike="noStrike" kern="1200" cap="none" spc="0" normalizeH="0" baseline="0" noProof="0" dirty="0">
                <a:ln>
                  <a:noFill/>
                </a:ln>
                <a:solidFill>
                  <a:srgbClr val="007B4E"/>
                </a:solidFill>
                <a:effectLst/>
                <a:uLnTx/>
                <a:uFillTx/>
                <a:latin typeface="Arial" panose="020B0604020202020204"/>
                <a:ea typeface="+mj-ea"/>
                <a:cs typeface="+mj-cs"/>
              </a:rPr>
              <a:t>Section 251 requirements: dissent poster and 16/17-year-olds leaflet</a:t>
            </a:r>
            <a:endParaRPr lang="en-US" sz="3600" dirty="0">
              <a:solidFill>
                <a:srgbClr val="007B4E"/>
              </a:solidFill>
              <a:latin typeface="Arial" panose="020B060402020202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12FA40F3-D755-A4EE-90D8-13C75D982F51}"/>
              </a:ext>
            </a:extLst>
          </p:cNvPr>
          <p:cNvSpPr txBox="1">
            <a:spLocks/>
          </p:cNvSpPr>
          <p:nvPr/>
        </p:nvSpPr>
        <p:spPr>
          <a:xfrm>
            <a:off x="665617" y="1789184"/>
            <a:ext cx="7548291" cy="4249194"/>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4000"/>
              </a:lnSpc>
              <a:spcBef>
                <a:spcPts val="800"/>
              </a:spcBef>
              <a:spcAft>
                <a:spcPts val="0"/>
              </a:spcAft>
              <a:buClr>
                <a:srgbClr val="007B4E"/>
              </a:buClr>
              <a:buSzPct val="85000"/>
              <a:buNone/>
              <a:tabLst/>
              <a:defRPr/>
            </a:pPr>
            <a:r>
              <a:rPr kumimoji="0" lang="en-GB" sz="1600" b="1" i="0" u="none" strike="noStrike" kern="1200" cap="none" spc="0" normalizeH="0" baseline="0" noProof="0" dirty="0">
                <a:ln>
                  <a:noFill/>
                </a:ln>
                <a:solidFill>
                  <a:srgbClr val="007B4E"/>
                </a:solidFill>
                <a:effectLst/>
                <a:uLnTx/>
                <a:uFillTx/>
                <a:latin typeface="Arial" panose="020B0604020202020204"/>
                <a:ea typeface="+mn-ea"/>
                <a:cs typeface="Arial" panose="020B0604020202020204" pitchFamily="34" charset="0"/>
              </a:rPr>
              <a:t>Dissent posters </a:t>
            </a:r>
            <a:r>
              <a:rPr kumimoji="0" lang="en-GB" sz="1600" b="0" i="0" u="none" strike="noStrike" kern="1200" cap="none" spc="0" normalizeH="0" baseline="0" noProof="0" dirty="0">
                <a:ln>
                  <a:noFill/>
                </a:ln>
                <a:solidFill>
                  <a:srgbClr val="4D4D4D"/>
                </a:solidFill>
                <a:effectLst/>
                <a:uLnTx/>
                <a:uFillTx/>
                <a:latin typeface="Arial" panose="020B0604020202020204"/>
                <a:ea typeface="+mn-ea"/>
                <a:cs typeface="Arial" panose="020B0604020202020204" pitchFamily="34" charset="0"/>
              </a:rPr>
              <a:t>give service users the opportunity to opt-out (available on the </a:t>
            </a:r>
            <a:r>
              <a:rPr kumimoji="0" lang="en-GB" sz="1600" b="0" i="0" u="none" strike="noStrike" kern="1200" cap="none" spc="0" normalizeH="0" baseline="0" noProof="0" dirty="0">
                <a:ln>
                  <a:noFill/>
                </a:ln>
                <a:solidFill>
                  <a:srgbClr val="4D4D4D"/>
                </a:solidFill>
                <a:effectLst/>
                <a:uLnTx/>
                <a:uFillTx/>
                <a:latin typeface="Arial" panose="020B0604020202020204"/>
                <a:ea typeface="+mn-ea"/>
                <a:cs typeface="Arial" panose="020B0604020202020204" pitchFamily="34" charset="0"/>
                <a:hlinkClick r:id="rId3">
                  <a:extLst>
                    <a:ext uri="{A12FA001-AC4F-418D-AE19-62706E023703}">
                      <ahyp:hlinkClr xmlns:ahyp="http://schemas.microsoft.com/office/drawing/2018/hyperlinkcolor" val="tx"/>
                    </a:ext>
                  </a:extLst>
                </a:hlinkClick>
              </a:rPr>
              <a:t>NHS Surveys website</a:t>
            </a:r>
            <a:r>
              <a:rPr kumimoji="0" lang="en-GB" sz="1600" b="0" i="0" u="none" strike="noStrike" kern="1200" cap="none" spc="0" normalizeH="0" baseline="0" noProof="0" dirty="0">
                <a:ln>
                  <a:noFill/>
                </a:ln>
                <a:solidFill>
                  <a:srgbClr val="4D4D4D"/>
                </a:solidFill>
                <a:effectLst/>
                <a:uLnTx/>
                <a:uFillTx/>
                <a:latin typeface="Arial" panose="020B0604020202020204"/>
                <a:ea typeface="+mn-ea"/>
                <a:cs typeface="Arial" panose="020B0604020202020204" pitchFamily="34" charset="0"/>
              </a:rPr>
              <a:t>).</a:t>
            </a:r>
          </a:p>
          <a:p>
            <a:pPr lvl="1">
              <a:buClr>
                <a:srgbClr val="007B4E"/>
              </a:buClr>
              <a:buFont typeface="Courier New" panose="02070309020205020404" pitchFamily="49" charset="0"/>
              <a:buChar char="o"/>
              <a:defRPr/>
            </a:pPr>
            <a:r>
              <a:rPr lang="en-GB" sz="1600" dirty="0">
                <a:solidFill>
                  <a:srgbClr val="4D4D4D"/>
                </a:solidFill>
                <a:latin typeface="Arial" panose="020B0604020202020204" pitchFamily="34" charset="0"/>
              </a:rPr>
              <a:t>Posters should have been displayed during the sampling months (April - May 2025) to comply with Section 251 requirements. </a:t>
            </a:r>
          </a:p>
          <a:p>
            <a:pPr lvl="1">
              <a:buClr>
                <a:srgbClr val="007B4E"/>
              </a:buClr>
              <a:buFont typeface="Courier New" panose="02070309020205020404" pitchFamily="49" charset="0"/>
              <a:buChar char="o"/>
              <a:defRPr/>
            </a:pPr>
            <a:r>
              <a:rPr lang="en-GB" sz="1600" dirty="0">
                <a:solidFill>
                  <a:srgbClr val="4D4D4D"/>
                </a:solidFill>
                <a:latin typeface="Arial" panose="020B0604020202020204" pitchFamily="34" charset="0"/>
              </a:rPr>
              <a:t>If your trust has not displayed the dissent poster during April and May, you should inform your Caldicott Guardian and gain their approval for continuing to create a sample.</a:t>
            </a:r>
          </a:p>
          <a:p>
            <a:pPr lvl="1">
              <a:buClr>
                <a:srgbClr val="007B4E"/>
              </a:buClr>
              <a:buFont typeface="Courier New" panose="02070309020205020404" pitchFamily="49" charset="0"/>
              <a:buChar char="o"/>
              <a:defRPr/>
            </a:pPr>
            <a:r>
              <a:rPr lang="en-GB" sz="1600" dirty="0">
                <a:solidFill>
                  <a:srgbClr val="4D4D4D"/>
                </a:solidFill>
                <a:latin typeface="Arial" panose="020B0604020202020204" pitchFamily="34" charset="0"/>
              </a:rPr>
              <a:t>Posters are available in English, and have been translated into the 11 most commonly spoken languages in England as well as languages requested by trusts. </a:t>
            </a:r>
            <a:endParaRPr lang="en-US" sz="1600" b="1" dirty="0">
              <a:solidFill>
                <a:srgbClr val="007B4E"/>
              </a:solidFill>
              <a:latin typeface="Arial" panose="020B0604020202020204" pitchFamily="34" charset="0"/>
              <a:cs typeface="Arial" panose="020B0604020202020204" pitchFamily="34" charset="0"/>
            </a:endParaRPr>
          </a:p>
          <a:p>
            <a:pPr>
              <a:buClr>
                <a:srgbClr val="007B4E"/>
              </a:buClr>
              <a:defRPr/>
            </a:pPr>
            <a:r>
              <a:rPr lang="en-US" sz="1600" b="1" dirty="0">
                <a:solidFill>
                  <a:srgbClr val="007B4E"/>
                </a:solidFill>
                <a:latin typeface="Arial" panose="020B0604020202020204" pitchFamily="34" charset="0"/>
                <a:cs typeface="Arial" panose="020B0604020202020204" pitchFamily="34" charset="0"/>
              </a:rPr>
              <a:t>16/17-year-olds leaflet </a:t>
            </a:r>
            <a:r>
              <a:rPr lang="en-GB" sz="1600" dirty="0">
                <a:solidFill>
                  <a:srgbClr val="4D4D4D"/>
                </a:solidFill>
                <a:latin typeface="Arial" panose="020B0604020202020204" pitchFamily="34" charset="0"/>
                <a:cs typeface="Arial" panose="020B0604020202020204" pitchFamily="34" charset="0"/>
              </a:rPr>
              <a:t>was also produced and should have been shared with service users throughout the sampling period on the trust’s website, display on or around the trust, hand it out to service users.</a:t>
            </a:r>
          </a:p>
          <a:p>
            <a:pPr>
              <a:buClr>
                <a:srgbClr val="007B4E"/>
              </a:buClr>
              <a:buFont typeface="Courier New" panose="02070309020205020404" pitchFamily="49" charset="0"/>
              <a:buChar char="o"/>
              <a:defRPr/>
            </a:pPr>
            <a:endParaRPr kumimoji="0" lang="en-GB" sz="16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pic>
        <p:nvPicPr>
          <p:cNvPr id="12" name="Picture 11" descr="A blue and white sign with black text&#10;&#10;AI-generated content may be incorrect.">
            <a:extLst>
              <a:ext uri="{FF2B5EF4-FFF2-40B4-BE49-F238E27FC236}">
                <a16:creationId xmlns:a16="http://schemas.microsoft.com/office/drawing/2014/main" id="{927E9144-56CD-419B-1A90-F24B40F17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1785" y="2368416"/>
            <a:ext cx="1721450" cy="2541465"/>
          </a:xfrm>
          <a:prstGeom prst="rect">
            <a:avLst/>
          </a:prstGeom>
        </p:spPr>
      </p:pic>
      <p:pic>
        <p:nvPicPr>
          <p:cNvPr id="14" name="Picture 13" descr="A blue and white rectangular object with black text&#10;&#10;AI-generated content may be incorrect.">
            <a:extLst>
              <a:ext uri="{FF2B5EF4-FFF2-40B4-BE49-F238E27FC236}">
                <a16:creationId xmlns:a16="http://schemas.microsoft.com/office/drawing/2014/main" id="{AF6BBAAF-D521-3415-DF54-9A992EB10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4595" y="2415949"/>
            <a:ext cx="1721450" cy="2493932"/>
          </a:xfrm>
          <a:prstGeom prst="rect">
            <a:avLst/>
          </a:prstGeom>
        </p:spPr>
      </p:pic>
    </p:spTree>
    <p:extLst>
      <p:ext uri="{BB962C8B-B14F-4D97-AF65-F5344CB8AC3E}">
        <p14:creationId xmlns:p14="http://schemas.microsoft.com/office/powerpoint/2010/main" val="56950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BC49-2EC4-4FF5-ABEE-8DEB72A22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E73B7-AE35-FF8A-701C-F2204B75E331}"/>
              </a:ext>
            </a:extLst>
          </p:cNvPr>
          <p:cNvSpPr>
            <a:spLocks noGrp="1"/>
          </p:cNvSpPr>
          <p:nvPr>
            <p:ph type="title"/>
          </p:nvPr>
        </p:nvSpPr>
        <p:spPr>
          <a:xfrm>
            <a:off x="669926" y="641879"/>
            <a:ext cx="5578474" cy="461665"/>
          </a:xfrm>
        </p:spPr>
        <p:txBody>
          <a:bodyPr/>
          <a:lstStyle/>
          <a:p>
            <a:r>
              <a:rPr lang="en-GB" dirty="0">
                <a:latin typeface="Arial" panose="020B0604020202020204" pitchFamily="34" charset="0"/>
                <a:cs typeface="Arial" panose="020B0604020202020204" pitchFamily="34" charset="0"/>
              </a:rPr>
              <a:t>Demographic Batch Service (</a:t>
            </a:r>
            <a:r>
              <a:rPr lang="en-US" dirty="0">
                <a:latin typeface="Arial" panose="020B0604020202020204" pitchFamily="34" charset="0"/>
                <a:cs typeface="Arial" panose="020B0604020202020204" pitchFamily="34" charset="0"/>
              </a:rPr>
              <a:t>DBS) Checks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679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120" y="233032"/>
            <a:ext cx="10515600" cy="1325563"/>
          </a:xfrm>
        </p:spPr>
        <p:txBody>
          <a:bodyPr>
            <a:normAutofit/>
          </a:bodyPr>
          <a:lstStyle/>
          <a:p>
            <a:r>
              <a:rPr lang="en-US" sz="3000" dirty="0">
                <a:solidFill>
                  <a:srgbClr val="007B4E"/>
                </a:solidFill>
                <a:latin typeface="Arial" panose="020B0604020202020204" pitchFamily="34" charset="0"/>
                <a:cs typeface="Arial" panose="020B0604020202020204" pitchFamily="34" charset="0"/>
              </a:rPr>
              <a:t>DBS checks</a:t>
            </a:r>
          </a:p>
        </p:txBody>
      </p:sp>
      <p:graphicFrame>
        <p:nvGraphicFramePr>
          <p:cNvPr id="9" name="Table 8">
            <a:extLst>
              <a:ext uri="{FF2B5EF4-FFF2-40B4-BE49-F238E27FC236}">
                <a16:creationId xmlns:a16="http://schemas.microsoft.com/office/drawing/2014/main" id="{621572AC-76FE-CDC0-8BDC-9A1438802E98}"/>
              </a:ext>
            </a:extLst>
          </p:cNvPr>
          <p:cNvGraphicFramePr>
            <a:graphicFrameLocks noGrp="1"/>
          </p:cNvGraphicFramePr>
          <p:nvPr>
            <p:extLst>
              <p:ext uri="{D42A27DB-BD31-4B8C-83A1-F6EECF244321}">
                <p14:modId xmlns:p14="http://schemas.microsoft.com/office/powerpoint/2010/main" val="3437274382"/>
              </p:ext>
            </p:extLst>
          </p:nvPr>
        </p:nvGraphicFramePr>
        <p:xfrm>
          <a:off x="615112" y="1303386"/>
          <a:ext cx="10345615" cy="4767890"/>
        </p:xfrm>
        <a:graphic>
          <a:graphicData uri="http://schemas.openxmlformats.org/drawingml/2006/table">
            <a:tbl>
              <a:tblPr firstRow="1" firstCol="1" lastRow="1" lastCol="1" bandRow="1" bandCol="1">
                <a:tableStyleId>{5202B0CA-FC54-4496-8BCA-5EF66A818D29}</a:tableStyleId>
              </a:tblPr>
              <a:tblGrid>
                <a:gridCol w="2571763">
                  <a:extLst>
                    <a:ext uri="{9D8B030D-6E8A-4147-A177-3AD203B41FA5}">
                      <a16:colId xmlns:a16="http://schemas.microsoft.com/office/drawing/2014/main" val="4272416976"/>
                    </a:ext>
                  </a:extLst>
                </a:gridCol>
                <a:gridCol w="7773852">
                  <a:extLst>
                    <a:ext uri="{9D8B030D-6E8A-4147-A177-3AD203B41FA5}">
                      <a16:colId xmlns:a16="http://schemas.microsoft.com/office/drawing/2014/main" val="1435438610"/>
                    </a:ext>
                  </a:extLst>
                </a:gridCol>
              </a:tblGrid>
              <a:tr h="368424">
                <a:tc gridSpan="2">
                  <a:txBody>
                    <a:bodyPr/>
                    <a:lstStyle/>
                    <a:p>
                      <a:pPr marL="67945" marR="2120900">
                        <a:lnSpc>
                          <a:spcPct val="115000"/>
                        </a:lnSpc>
                        <a:spcBef>
                          <a:spcPts val="190"/>
                        </a:spcBef>
                        <a:spcAft>
                          <a:spcPts val="800"/>
                        </a:spcAft>
                      </a:pPr>
                      <a:r>
                        <a:rPr lang="en-GB" sz="1600" dirty="0">
                          <a:effectLst/>
                          <a:latin typeface="Arial" panose="020B0604020202020204" pitchFamily="34" charset="0"/>
                          <a:cs typeface="Arial" panose="020B0604020202020204" pitchFamily="34" charset="0"/>
                        </a:rPr>
                        <a:t>DBS &amp; local checks requirements</a:t>
                      </a:r>
                      <a:endParaRPr lang="en-GB" sz="110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007B4E"/>
                    </a:solidFill>
                  </a:tcPr>
                </a:tc>
                <a:tc hMerge="1">
                  <a:txBody>
                    <a:bodyPr/>
                    <a:lstStyle/>
                    <a:p>
                      <a:endParaRPr lang="en-GB"/>
                    </a:p>
                  </a:txBody>
                  <a:tcPr/>
                </a:tc>
                <a:extLst>
                  <a:ext uri="{0D108BD9-81ED-4DB2-BD59-A6C34878D82A}">
                    <a16:rowId xmlns:a16="http://schemas.microsoft.com/office/drawing/2014/main" val="505022865"/>
                  </a:ext>
                </a:extLst>
              </a:tr>
              <a:tr h="983409">
                <a:tc>
                  <a:txBody>
                    <a:bodyPr/>
                    <a:lstStyle/>
                    <a:p>
                      <a:pPr marL="67945">
                        <a:lnSpc>
                          <a:spcPct val="115000"/>
                        </a:lnSpc>
                        <a:spcBef>
                          <a:spcPts val="180"/>
                        </a:spcBef>
                        <a:spcAft>
                          <a:spcPts val="800"/>
                        </a:spcAft>
                      </a:pPr>
                      <a:r>
                        <a:rPr lang="en-GB" sz="1600" b="0" dirty="0">
                          <a:solidFill>
                            <a:srgbClr val="4D4D4D"/>
                          </a:solidFill>
                          <a:effectLst/>
                          <a:latin typeface="Arial" panose="020B0604020202020204" pitchFamily="34" charset="0"/>
                          <a:cs typeface="Arial" panose="020B0604020202020204" pitchFamily="34" charset="0"/>
                        </a:rPr>
                        <a:t>Before mailing 1</a:t>
                      </a:r>
                      <a:endParaRPr lang="en-GB" sz="1600" b="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oFill/>
                  </a:tcPr>
                </a:tc>
                <a:tc>
                  <a:txBody>
                    <a:bodyPr/>
                    <a:lstStyle/>
                    <a:p>
                      <a:pPr marL="67945">
                        <a:lnSpc>
                          <a:spcPct val="115000"/>
                        </a:lnSpc>
                        <a:spcBef>
                          <a:spcPts val="180"/>
                        </a:spcBef>
                        <a:spcAft>
                          <a:spcPts val="800"/>
                        </a:spcAft>
                      </a:pPr>
                      <a:r>
                        <a:rPr lang="en-GB" sz="1600" b="0" dirty="0">
                          <a:solidFill>
                            <a:srgbClr val="4D4D4D"/>
                          </a:solidFill>
                          <a:effectLst/>
                          <a:latin typeface="Arial" panose="020B0604020202020204" pitchFamily="34" charset="0"/>
                          <a:cs typeface="Arial" panose="020B0604020202020204" pitchFamily="34" charset="0"/>
                        </a:rPr>
                        <a:t>Local checks AND DBS checks at the time of drawing your sample. </a:t>
                      </a:r>
                    </a:p>
                    <a:p>
                      <a:pPr marL="67945">
                        <a:lnSpc>
                          <a:spcPct val="115000"/>
                        </a:lnSpc>
                        <a:spcBef>
                          <a:spcPts val="180"/>
                        </a:spcBef>
                        <a:spcAft>
                          <a:spcPts val="800"/>
                        </a:spcAft>
                      </a:pPr>
                      <a:r>
                        <a:rPr lang="en-GB" sz="1600" b="1" dirty="0">
                          <a:solidFill>
                            <a:srgbClr val="007B4E"/>
                          </a:solidFill>
                          <a:effectLst/>
                          <a:latin typeface="Arial" panose="020B0604020202020204" pitchFamily="34" charset="0"/>
                          <a:cs typeface="Arial" panose="020B0604020202020204" pitchFamily="34" charset="0"/>
                        </a:rPr>
                        <a:t>Further deceased checks will be needed if it has been 2 weeks or more since DBS checks prior to sample submission and mailing 1. This can be conducted by your contractor if they have the capability.</a:t>
                      </a:r>
                    </a:p>
                  </a:txBody>
                  <a:tcPr marL="0" marR="0" marT="0" marB="0">
                    <a:noFill/>
                  </a:tcPr>
                </a:tc>
                <a:extLst>
                  <a:ext uri="{0D108BD9-81ED-4DB2-BD59-A6C34878D82A}">
                    <a16:rowId xmlns:a16="http://schemas.microsoft.com/office/drawing/2014/main" val="3499169269"/>
                  </a:ext>
                </a:extLst>
              </a:tr>
              <a:tr h="363252">
                <a:tc>
                  <a:txBody>
                    <a:bodyPr/>
                    <a:lstStyle/>
                    <a:p>
                      <a:pPr marL="67945">
                        <a:lnSpc>
                          <a:spcPct val="115000"/>
                        </a:lnSpc>
                        <a:spcBef>
                          <a:spcPts val="180"/>
                        </a:spcBef>
                        <a:spcAft>
                          <a:spcPts val="800"/>
                        </a:spcAft>
                      </a:pPr>
                      <a:r>
                        <a:rPr lang="en-GB" sz="1600" b="0" dirty="0">
                          <a:solidFill>
                            <a:srgbClr val="4D4D4D"/>
                          </a:solidFill>
                          <a:effectLst/>
                          <a:latin typeface="Arial" panose="020B0604020202020204" pitchFamily="34" charset="0"/>
                          <a:cs typeface="Arial" panose="020B0604020202020204" pitchFamily="34" charset="0"/>
                        </a:rPr>
                        <a:t>Before SMS 1</a:t>
                      </a:r>
                      <a:endParaRPr lang="en-GB" sz="1600" b="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67945">
                        <a:lnSpc>
                          <a:spcPct val="115000"/>
                        </a:lnSpc>
                        <a:spcBef>
                          <a:spcPts val="180"/>
                        </a:spcBef>
                        <a:spcAft>
                          <a:spcPts val="800"/>
                        </a:spcAft>
                      </a:pPr>
                      <a:r>
                        <a:rPr lang="en-GB" sz="1600" b="0" dirty="0">
                          <a:solidFill>
                            <a:srgbClr val="4D4D4D"/>
                          </a:solidFill>
                          <a:effectLst/>
                          <a:latin typeface="Arial" panose="020B0604020202020204" pitchFamily="34" charset="0"/>
                          <a:cs typeface="Arial" panose="020B0604020202020204" pitchFamily="34" charset="0"/>
                        </a:rPr>
                        <a:t>No check required.</a:t>
                      </a:r>
                      <a:endParaRPr lang="en-GB" sz="1600" b="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val="2466273975"/>
                  </a:ext>
                </a:extLst>
              </a:tr>
              <a:tr h="363252">
                <a:tc>
                  <a:txBody>
                    <a:bodyPr/>
                    <a:lstStyle/>
                    <a:p>
                      <a:pPr marL="67945">
                        <a:lnSpc>
                          <a:spcPct val="115000"/>
                        </a:lnSpc>
                        <a:spcBef>
                          <a:spcPts val="180"/>
                        </a:spcBef>
                        <a:spcAft>
                          <a:spcPts val="800"/>
                        </a:spcAft>
                      </a:pPr>
                      <a:r>
                        <a:rPr lang="en-GB" sz="1600" b="0" dirty="0">
                          <a:solidFill>
                            <a:srgbClr val="4D4D4D"/>
                          </a:solidFill>
                          <a:effectLst/>
                          <a:latin typeface="Arial" panose="020B0604020202020204" pitchFamily="34" charset="0"/>
                          <a:cs typeface="Arial" panose="020B0604020202020204" pitchFamily="34" charset="0"/>
                        </a:rPr>
                        <a:t>Before mailing 2</a:t>
                      </a:r>
                      <a:endParaRPr lang="en-GB" sz="1600" b="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oFill/>
                  </a:tcPr>
                </a:tc>
                <a:tc>
                  <a:txBody>
                    <a:bodyPr/>
                    <a:lstStyle/>
                    <a:p>
                      <a:pPr marL="67945" marR="0" lvl="0" indent="0" algn="l" defTabSz="914400" rtl="0" eaLnBrk="1" fontAlgn="auto" latinLnBrk="0" hangingPunct="1">
                        <a:lnSpc>
                          <a:spcPct val="115000"/>
                        </a:lnSpc>
                        <a:spcBef>
                          <a:spcPts val="180"/>
                        </a:spcBef>
                        <a:spcAft>
                          <a:spcPts val="80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a:ea typeface="+mn-ea"/>
                          <a:cs typeface="+mn-cs"/>
                        </a:rPr>
                        <a:t>Local checks  (+ strongly recommended DBS check)</a:t>
                      </a:r>
                    </a:p>
                    <a:p>
                      <a:pPr marL="67945" marR="0" lvl="0" indent="0" algn="l" defTabSz="914400" rtl="0" eaLnBrk="1" fontAlgn="auto" latinLnBrk="0" hangingPunct="1">
                        <a:lnSpc>
                          <a:spcPct val="115000"/>
                        </a:lnSpc>
                        <a:spcBef>
                          <a:spcPts val="180"/>
                        </a:spcBef>
                        <a:spcAft>
                          <a:spcPts val="800"/>
                        </a:spcAft>
                        <a:buClrTx/>
                        <a:buSzTx/>
                        <a:buFontTx/>
                        <a:buNone/>
                        <a:tabLst/>
                        <a:defRPr/>
                      </a:pPr>
                      <a:r>
                        <a:rPr lang="en-GB" sz="1600" b="1" kern="1200" noProof="0" dirty="0">
                          <a:solidFill>
                            <a:srgbClr val="007B4E"/>
                          </a:solidFill>
                          <a:effectLst/>
                          <a:latin typeface="Arial" panose="020B0604020202020204" pitchFamily="34" charset="0"/>
                          <a:ea typeface="+mn-ea"/>
                          <a:cs typeface="Arial" panose="020B0604020202020204" pitchFamily="34" charset="0"/>
                        </a:rPr>
                        <a:t>If your contractor has the capability to run DBS checks on your behalf these checks can be conducted instead of local checks. However, trusts can still choose to run local checks if they wish. Please check with your contractor. </a:t>
                      </a:r>
                    </a:p>
                  </a:txBody>
                  <a:tcPr marL="0" marR="0" marT="0" marB="0">
                    <a:noFill/>
                  </a:tcPr>
                </a:tc>
                <a:extLst>
                  <a:ext uri="{0D108BD9-81ED-4DB2-BD59-A6C34878D82A}">
                    <a16:rowId xmlns:a16="http://schemas.microsoft.com/office/drawing/2014/main" val="424229741"/>
                  </a:ext>
                </a:extLst>
              </a:tr>
              <a:tr h="361850">
                <a:tc>
                  <a:txBody>
                    <a:bodyPr/>
                    <a:lstStyle/>
                    <a:p>
                      <a:pPr marL="67945">
                        <a:lnSpc>
                          <a:spcPct val="115000"/>
                        </a:lnSpc>
                        <a:spcBef>
                          <a:spcPts val="180"/>
                        </a:spcBef>
                        <a:spcAft>
                          <a:spcPts val="800"/>
                        </a:spcAft>
                      </a:pPr>
                      <a:r>
                        <a:rPr lang="en-GB" sz="1600" b="0" dirty="0">
                          <a:solidFill>
                            <a:srgbClr val="4D4D4D"/>
                          </a:solidFill>
                          <a:effectLst/>
                          <a:latin typeface="Arial" panose="020B0604020202020204" pitchFamily="34" charset="0"/>
                          <a:cs typeface="Arial" panose="020B0604020202020204" pitchFamily="34" charset="0"/>
                        </a:rPr>
                        <a:t>Before SMS 2</a:t>
                      </a:r>
                      <a:endParaRPr lang="en-GB" sz="1600" b="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B w="50800" cmpd="dbl">
                      <a:noFill/>
                    </a:lnB>
                  </a:tcPr>
                </a:tc>
                <a:tc>
                  <a:txBody>
                    <a:bodyPr/>
                    <a:lstStyle/>
                    <a:p>
                      <a:pPr marL="67945">
                        <a:lnSpc>
                          <a:spcPct val="115000"/>
                        </a:lnSpc>
                        <a:spcBef>
                          <a:spcPts val="180"/>
                        </a:spcBef>
                        <a:spcAft>
                          <a:spcPts val="800"/>
                        </a:spcAft>
                      </a:pPr>
                      <a:r>
                        <a:rPr lang="en-GB" sz="1600" b="0" dirty="0">
                          <a:solidFill>
                            <a:srgbClr val="4D4D4D"/>
                          </a:solidFill>
                          <a:effectLst/>
                          <a:latin typeface="Arial" panose="020B0604020202020204" pitchFamily="34" charset="0"/>
                          <a:cs typeface="Arial" panose="020B0604020202020204" pitchFamily="34" charset="0"/>
                        </a:rPr>
                        <a:t>No check required.</a:t>
                      </a:r>
                      <a:endParaRPr lang="en-GB" sz="1600" b="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B w="50800" cmpd="dbl">
                      <a:noFill/>
                    </a:lnB>
                  </a:tcPr>
                </a:tc>
                <a:extLst>
                  <a:ext uri="{0D108BD9-81ED-4DB2-BD59-A6C34878D82A}">
                    <a16:rowId xmlns:a16="http://schemas.microsoft.com/office/drawing/2014/main" val="2157310971"/>
                  </a:ext>
                </a:extLst>
              </a:tr>
              <a:tr h="362281">
                <a:tc>
                  <a:txBody>
                    <a:bodyPr/>
                    <a:lstStyle/>
                    <a:p>
                      <a:pPr marL="67945">
                        <a:lnSpc>
                          <a:spcPct val="115000"/>
                        </a:lnSpc>
                        <a:spcBef>
                          <a:spcPts val="180"/>
                        </a:spcBef>
                        <a:spcAft>
                          <a:spcPts val="800"/>
                        </a:spcAft>
                      </a:pPr>
                      <a:r>
                        <a:rPr lang="en-GB" sz="1600" b="0" dirty="0">
                          <a:solidFill>
                            <a:srgbClr val="4D4D4D"/>
                          </a:solidFill>
                          <a:effectLst/>
                          <a:latin typeface="Arial" panose="020B0604020202020204" pitchFamily="34" charset="0"/>
                          <a:cs typeface="Arial" panose="020B0604020202020204" pitchFamily="34" charset="0"/>
                        </a:rPr>
                        <a:t>Before mailing 3</a:t>
                      </a:r>
                      <a:endParaRPr lang="en-GB" sz="1600" b="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T w="50800" cmpd="dbl">
                      <a:noFill/>
                    </a:lnT>
                    <a:noFill/>
                  </a:tcPr>
                </a:tc>
                <a:tc>
                  <a:txBody>
                    <a:bodyPr/>
                    <a:lstStyle/>
                    <a:p>
                      <a:pPr marL="67945" marR="0" lvl="0" indent="0" algn="l" defTabSz="914400" rtl="0" eaLnBrk="1" fontAlgn="auto" latinLnBrk="0" hangingPunct="1">
                        <a:lnSpc>
                          <a:spcPct val="115000"/>
                        </a:lnSpc>
                        <a:spcBef>
                          <a:spcPts val="180"/>
                        </a:spcBef>
                        <a:spcAft>
                          <a:spcPts val="80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a:ea typeface="+mn-ea"/>
                          <a:cs typeface="+mn-cs"/>
                        </a:rPr>
                        <a:t>Local checks  (+ strongly recommended DBS check)</a:t>
                      </a:r>
                    </a:p>
                    <a:p>
                      <a:pPr marL="67945" marR="0" lvl="0" indent="0" algn="l" defTabSz="914400" rtl="0" eaLnBrk="1" fontAlgn="auto" latinLnBrk="0" hangingPunct="1">
                        <a:lnSpc>
                          <a:spcPct val="115000"/>
                        </a:lnSpc>
                        <a:spcBef>
                          <a:spcPts val="180"/>
                        </a:spcBef>
                        <a:spcAft>
                          <a:spcPts val="800"/>
                        </a:spcAft>
                        <a:buClrTx/>
                        <a:buSzTx/>
                        <a:buFontTx/>
                        <a:buNone/>
                        <a:tabLst/>
                        <a:defRPr/>
                      </a:pPr>
                      <a:r>
                        <a:rPr lang="en-GB" sz="1600" b="1" kern="1200" noProof="0" dirty="0">
                          <a:solidFill>
                            <a:srgbClr val="007B4E"/>
                          </a:solidFill>
                          <a:effectLst/>
                          <a:latin typeface="Arial" panose="020B0604020202020204" pitchFamily="34" charset="0"/>
                          <a:ea typeface="+mn-ea"/>
                          <a:cs typeface="Arial" panose="020B0604020202020204" pitchFamily="34" charset="0"/>
                        </a:rPr>
                        <a:t>If your contractor has the capability to run DBS checks on your behalf these checks can be conducted instead of local checks. However, trusts can still choose to run local checks if they wish. Please check with your contractor. </a:t>
                      </a:r>
                    </a:p>
                  </a:txBody>
                  <a:tcPr marL="0" marR="0" marT="0" marB="0">
                    <a:lnT w="50800" cmpd="dbl">
                      <a:noFill/>
                    </a:lnT>
                    <a:noFill/>
                  </a:tcPr>
                </a:tc>
                <a:extLst>
                  <a:ext uri="{0D108BD9-81ED-4DB2-BD59-A6C34878D82A}">
                    <a16:rowId xmlns:a16="http://schemas.microsoft.com/office/drawing/2014/main" val="3642668437"/>
                  </a:ext>
                </a:extLst>
              </a:tr>
            </a:tbl>
          </a:graphicData>
        </a:graphic>
      </p:graphicFrame>
    </p:spTree>
    <p:extLst>
      <p:ext uri="{BB962C8B-B14F-4D97-AF65-F5344CB8AC3E}">
        <p14:creationId xmlns:p14="http://schemas.microsoft.com/office/powerpoint/2010/main" val="3380953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B2C9A-D92E-7F90-8E65-8028D89D9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B2B68-9814-71BA-4EDA-F14CAE29BEEC}"/>
              </a:ext>
            </a:extLst>
          </p:cNvPr>
          <p:cNvSpPr>
            <a:spLocks noGrp="1"/>
          </p:cNvSpPr>
          <p:nvPr>
            <p:ph type="title"/>
          </p:nvPr>
        </p:nvSpPr>
        <p:spPr>
          <a:xfrm>
            <a:off x="632619" y="652692"/>
            <a:ext cx="11155361" cy="461665"/>
          </a:xfrm>
        </p:spPr>
        <p:txBody>
          <a:bodyPr/>
          <a:lstStyle/>
          <a:p>
            <a:r>
              <a:rPr lang="en-US" dirty="0"/>
              <a:t>DBS requirements</a:t>
            </a:r>
            <a:endParaRPr lang="en-GB" dirty="0"/>
          </a:p>
        </p:txBody>
      </p:sp>
      <p:sp>
        <p:nvSpPr>
          <p:cNvPr id="3" name="Content Placeholder 2">
            <a:extLst>
              <a:ext uri="{FF2B5EF4-FFF2-40B4-BE49-F238E27FC236}">
                <a16:creationId xmlns:a16="http://schemas.microsoft.com/office/drawing/2014/main" id="{A10BD981-6701-A151-A23A-68AD1D08A617}"/>
              </a:ext>
            </a:extLst>
          </p:cNvPr>
          <p:cNvSpPr>
            <a:spLocks noGrp="1"/>
          </p:cNvSpPr>
          <p:nvPr>
            <p:ph idx="1"/>
          </p:nvPr>
        </p:nvSpPr>
        <p:spPr/>
        <p:txBody>
          <a:bodyPr/>
          <a:lstStyle/>
          <a:p>
            <a:pPr lvl="1">
              <a:buFont typeface="Courier New" panose="02070309020205020404" pitchFamily="49" charset="0"/>
              <a:buChar char="o"/>
            </a:pPr>
            <a:r>
              <a:rPr lang="en-US" sz="1600" dirty="0"/>
              <a:t>Some contractors have the capability of running DBS checks during fieldwork on the trusts’ behalf.</a:t>
            </a:r>
          </a:p>
          <a:p>
            <a:pPr lvl="2">
              <a:buFont typeface="Courier New" panose="02070309020205020404" pitchFamily="49" charset="0"/>
              <a:buChar char="o"/>
            </a:pPr>
            <a:r>
              <a:rPr lang="en-US" sz="1600" dirty="0"/>
              <a:t>This removes the requirement for trusts to run DBS checks ahead of mailing two and mailing three BUT:</a:t>
            </a:r>
          </a:p>
          <a:p>
            <a:pPr lvl="3">
              <a:buFont typeface="Courier New" panose="02070309020205020404" pitchFamily="49" charset="0"/>
              <a:buChar char="o"/>
            </a:pPr>
            <a:r>
              <a:rPr lang="en-GB" sz="1600" b="1" dirty="0"/>
              <a:t>Trusts may choose to run local checks if </a:t>
            </a:r>
            <a:r>
              <a:rPr lang="en-GB" sz="1600" b="1"/>
              <a:t>they wish.</a:t>
            </a:r>
            <a:endParaRPr lang="en-GB" sz="1600" b="1" dirty="0"/>
          </a:p>
          <a:p>
            <a:pPr lvl="3">
              <a:buFont typeface="Courier New" panose="02070309020205020404" pitchFamily="49" charset="0"/>
              <a:buChar char="o"/>
            </a:pPr>
            <a:r>
              <a:rPr lang="en-US" sz="1600" b="1" dirty="0"/>
              <a:t>Trusts are still expected to run the initial DBS checks when drawing the initial sample.</a:t>
            </a:r>
          </a:p>
          <a:p>
            <a:pPr lvl="1">
              <a:buFont typeface="Courier New" panose="02070309020205020404" pitchFamily="49" charset="0"/>
              <a:buChar char="o"/>
            </a:pPr>
            <a:r>
              <a:rPr lang="en-US" sz="1600" dirty="0"/>
              <a:t>NHS Number and Full date of birth will be required in the sample sent to your contractor to allow them to conduct DBS checks on your behalf during fieldwork.</a:t>
            </a:r>
          </a:p>
          <a:p>
            <a:pPr lvl="1">
              <a:buFont typeface="Courier New" panose="02070309020205020404" pitchFamily="49" charset="0"/>
              <a:buChar char="o"/>
            </a:pPr>
            <a:r>
              <a:rPr lang="en-US" sz="1600" dirty="0"/>
              <a:t>Please discuss further with your contractor.</a:t>
            </a:r>
          </a:p>
          <a:p>
            <a:endParaRPr lang="en-GB" dirty="0"/>
          </a:p>
        </p:txBody>
      </p:sp>
      <p:sp>
        <p:nvSpPr>
          <p:cNvPr id="4" name="Google Shape;658;p26">
            <a:extLst>
              <a:ext uri="{FF2B5EF4-FFF2-40B4-BE49-F238E27FC236}">
                <a16:creationId xmlns:a16="http://schemas.microsoft.com/office/drawing/2014/main" id="{4A916A26-205B-5C85-CD38-FFB61AD2CA94}"/>
              </a:ext>
            </a:extLst>
          </p:cNvPr>
          <p:cNvSpPr/>
          <p:nvPr/>
        </p:nvSpPr>
        <p:spPr>
          <a:xfrm>
            <a:off x="6311175" y="4190036"/>
            <a:ext cx="2879124" cy="2312619"/>
          </a:xfrm>
          <a:prstGeom prst="hexagon">
            <a:avLst>
              <a:gd name="adj" fmla="val 28729"/>
              <a:gd name="vf" fmla="val 115470"/>
            </a:avLst>
          </a:prstGeom>
          <a:solidFill>
            <a:schemeClr val="accent1">
              <a:alpha val="5866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5" name="Google Shape;659;p26">
            <a:extLst>
              <a:ext uri="{FF2B5EF4-FFF2-40B4-BE49-F238E27FC236}">
                <a16:creationId xmlns:a16="http://schemas.microsoft.com/office/drawing/2014/main" id="{EB4636A4-53A8-B9A7-B71B-01309D1DB020}"/>
              </a:ext>
            </a:extLst>
          </p:cNvPr>
          <p:cNvSpPr/>
          <p:nvPr/>
        </p:nvSpPr>
        <p:spPr>
          <a:xfrm>
            <a:off x="6680938" y="4523348"/>
            <a:ext cx="2116556" cy="1699842"/>
          </a:xfrm>
          <a:prstGeom prst="hexagon">
            <a:avLst>
              <a:gd name="adj" fmla="val 28729"/>
              <a:gd name="vf" fmla="val 115470"/>
            </a:avLst>
          </a:pr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pic>
        <p:nvPicPr>
          <p:cNvPr id="8" name="Graphic 7" descr="Clipboard Partially Checked with solid fill">
            <a:extLst>
              <a:ext uri="{FF2B5EF4-FFF2-40B4-BE49-F238E27FC236}">
                <a16:creationId xmlns:a16="http://schemas.microsoft.com/office/drawing/2014/main" id="{33AA31DF-BB4F-8537-7291-A02C2EE0DF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6657" y="4791403"/>
            <a:ext cx="1155540" cy="1155540"/>
          </a:xfrm>
          <a:prstGeom prst="rect">
            <a:avLst/>
          </a:prstGeom>
        </p:spPr>
      </p:pic>
    </p:spTree>
    <p:extLst>
      <p:ext uri="{BB962C8B-B14F-4D97-AF65-F5344CB8AC3E}">
        <p14:creationId xmlns:p14="http://schemas.microsoft.com/office/powerpoint/2010/main" val="2086006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121A365-D7C1-DCD3-7610-1E0B62192A21}"/>
              </a:ext>
            </a:extLst>
          </p:cNvPr>
          <p:cNvSpPr txBox="1">
            <a:spLocks/>
          </p:cNvSpPr>
          <p:nvPr/>
        </p:nvSpPr>
        <p:spPr>
          <a:xfrm>
            <a:off x="669926" y="641879"/>
            <a:ext cx="5578474"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7B4E"/>
                </a:solidFill>
                <a:effectLst/>
                <a:uLnTx/>
                <a:uFillTx/>
                <a:latin typeface="Arial" panose="020B0604020202020204"/>
                <a:ea typeface="+mj-ea"/>
                <a:cs typeface="+mj-cs"/>
              </a:rPr>
              <a:t>Instruction manuals</a:t>
            </a:r>
            <a:endParaRPr kumimoji="0" lang="en-GB" sz="3000" b="0" i="0" u="none" strike="noStrike" kern="1200" cap="none" spc="0" normalizeH="0" baseline="0" noProof="0" dirty="0">
              <a:ln>
                <a:noFill/>
              </a:ln>
              <a:solidFill>
                <a:srgbClr val="007B4E"/>
              </a:solidFill>
              <a:effectLst/>
              <a:uLnTx/>
              <a:uFillTx/>
              <a:latin typeface="Arial" panose="020B0604020202020204"/>
              <a:ea typeface="+mj-ea"/>
              <a:cs typeface="+mj-cs"/>
            </a:endParaRPr>
          </a:p>
        </p:txBody>
      </p:sp>
    </p:spTree>
    <p:extLst>
      <p:ext uri="{BB962C8B-B14F-4D97-AF65-F5344CB8AC3E}">
        <p14:creationId xmlns:p14="http://schemas.microsoft.com/office/powerpoint/2010/main" val="3014117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C9805-2F87-9EDB-6430-92BAB81C04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3B8786-6970-0854-64F8-0DF68706494D}"/>
              </a:ext>
            </a:extLst>
          </p:cNvPr>
          <p:cNvSpPr>
            <a:spLocks noGrp="1"/>
          </p:cNvSpPr>
          <p:nvPr>
            <p:ph type="title"/>
          </p:nvPr>
        </p:nvSpPr>
        <p:spPr>
          <a:xfrm>
            <a:off x="632618" y="662518"/>
            <a:ext cx="11155361" cy="461665"/>
          </a:xfrm>
        </p:spPr>
        <p:txBody>
          <a:bodyPr/>
          <a:lstStyle/>
          <a:p>
            <a:r>
              <a:rPr lang="en-US" dirty="0">
                <a:solidFill>
                  <a:srgbClr val="007B4E"/>
                </a:solidFill>
              </a:rPr>
              <a:t>Survey handbook</a:t>
            </a:r>
            <a:endParaRPr lang="en-GB" dirty="0">
              <a:solidFill>
                <a:srgbClr val="007B4E"/>
              </a:solidFill>
            </a:endParaRPr>
          </a:p>
        </p:txBody>
      </p:sp>
      <p:sp>
        <p:nvSpPr>
          <p:cNvPr id="4" name="Rectangle 3">
            <a:extLst>
              <a:ext uri="{FF2B5EF4-FFF2-40B4-BE49-F238E27FC236}">
                <a16:creationId xmlns:a16="http://schemas.microsoft.com/office/drawing/2014/main" id="{F5D40402-F3AC-2779-C0F3-8B7711B62ECF}"/>
              </a:ext>
            </a:extLst>
          </p:cNvPr>
          <p:cNvSpPr/>
          <p:nvPr/>
        </p:nvSpPr>
        <p:spPr>
          <a:xfrm>
            <a:off x="1530571" y="5711678"/>
            <a:ext cx="9157575" cy="521351"/>
          </a:xfrm>
          <a:prstGeom prst="rect">
            <a:avLst/>
          </a:prstGeom>
          <a:solidFill>
            <a:srgbClr val="007B4E"/>
          </a:solidFill>
          <a:ln>
            <a:solidFill>
              <a:srgbClr val="007B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This </a:t>
            </a:r>
            <a:r>
              <a:rPr lang="en-GB" sz="1700" dirty="0">
                <a:solidFill>
                  <a:srgbClr val="FFFFFF"/>
                </a:solidFill>
                <a:latin typeface="Arial" panose="020B0604020202020204" pitchFamily="34" charset="0"/>
                <a:cs typeface="Arial" panose="020B0604020202020204" pitchFamily="34" charset="0"/>
              </a:rPr>
              <a:t>document is now</a:t>
            </a:r>
            <a:r>
              <a:rPr kumimoji="0" lang="en-GB" sz="17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available on the </a:t>
            </a:r>
            <a:r>
              <a:rPr lang="en-GB" sz="17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Community Mental Health website </a:t>
            </a:r>
            <a:r>
              <a:rPr kumimoji="0" lang="en-GB" sz="17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2" name="Content Placeholder 1">
            <a:extLst>
              <a:ext uri="{FF2B5EF4-FFF2-40B4-BE49-F238E27FC236}">
                <a16:creationId xmlns:a16="http://schemas.microsoft.com/office/drawing/2014/main" id="{36B62D5A-57B8-1F28-F851-D2472C8E5A21}"/>
              </a:ext>
            </a:extLst>
          </p:cNvPr>
          <p:cNvSpPr>
            <a:spLocks noGrp="1"/>
          </p:cNvSpPr>
          <p:nvPr>
            <p:ph idx="1"/>
          </p:nvPr>
        </p:nvSpPr>
        <p:spPr>
          <a:xfrm>
            <a:off x="665508" y="1324182"/>
            <a:ext cx="6993575" cy="4575255"/>
          </a:xfrm>
        </p:spPr>
        <p:txBody>
          <a:bodyPr/>
          <a:lstStyle/>
          <a:p>
            <a:r>
              <a:rPr lang="en-GB" sz="1600" b="1" dirty="0">
                <a:solidFill>
                  <a:srgbClr val="4A4A49"/>
                </a:solidFill>
                <a:latin typeface="Arial" panose="020B0604020202020204" pitchFamily="34" charset="0"/>
                <a:cs typeface="Arial" panose="020B0604020202020204" pitchFamily="34" charset="0"/>
              </a:rPr>
              <a:t>For survey leads:</a:t>
            </a:r>
          </a:p>
          <a:p>
            <a:pPr marR="0" lvl="1" fontAlgn="auto">
              <a:spcAft>
                <a:spcPts val="0"/>
              </a:spcAft>
              <a:buClr>
                <a:srgbClr val="007B4E"/>
              </a:buClr>
              <a:buFont typeface="Courier New" panose="02070309020205020404" pitchFamily="49" charset="0"/>
              <a:buChar char="o"/>
              <a:tabLst/>
              <a:defRPr/>
            </a:pPr>
            <a:r>
              <a:rPr lang="en-US" sz="1600" dirty="0">
                <a:latin typeface="Arial" panose="020B0604020202020204"/>
              </a:rPr>
              <a:t>Document outlining step-by-step process for preparing and running the survey.</a:t>
            </a:r>
          </a:p>
          <a:p>
            <a:pPr marR="0" lvl="1" fontAlgn="auto">
              <a:spcAft>
                <a:spcPts val="0"/>
              </a:spcAft>
              <a:buClr>
                <a:srgbClr val="007B4E"/>
              </a:buClr>
              <a:buFont typeface="Courier New" panose="02070309020205020404" pitchFamily="49" charset="0"/>
              <a:buChar char="o"/>
              <a:tabLst/>
              <a:defRPr/>
            </a:pPr>
            <a:r>
              <a:rPr lang="en-US" sz="1600" dirty="0">
                <a:latin typeface="Arial" panose="020B0604020202020204"/>
              </a:rPr>
              <a:t>It is a key summary document that links to all other relevant information regarding the survey handbook.</a:t>
            </a:r>
            <a:endParaRPr lang="en-GB" sz="1600" dirty="0">
              <a:latin typeface="Arial" panose="020B0604020202020204"/>
            </a:endParaRPr>
          </a:p>
          <a:p>
            <a:r>
              <a:rPr lang="en-GB" sz="1600" b="1" dirty="0">
                <a:solidFill>
                  <a:srgbClr val="4A4A49"/>
                </a:solidFill>
                <a:latin typeface="Arial" panose="020B0604020202020204" pitchFamily="34" charset="0"/>
                <a:cs typeface="Arial" panose="020B0604020202020204" pitchFamily="34" charset="0"/>
              </a:rPr>
              <a:t>Includes:</a:t>
            </a:r>
          </a:p>
          <a:p>
            <a:pPr lvl="1">
              <a:buClr>
                <a:srgbClr val="007B4E"/>
              </a:buClr>
              <a:buFont typeface="Courier New" panose="02070309020205020404" pitchFamily="49" charset="0"/>
              <a:buChar char="o"/>
              <a:defRPr/>
            </a:pPr>
            <a:r>
              <a:rPr lang="en-US" sz="1600" dirty="0">
                <a:latin typeface="Arial" panose="020B0604020202020204"/>
              </a:rPr>
              <a:t>What’s new for the 2025 Community Mental Health Survey (including updated specifications for the online survey tool).</a:t>
            </a:r>
          </a:p>
          <a:p>
            <a:pPr lvl="1">
              <a:buClr>
                <a:srgbClr val="007B4E"/>
              </a:buClr>
              <a:buFont typeface="Courier New" panose="02070309020205020404" pitchFamily="49" charset="0"/>
              <a:buChar char="o"/>
              <a:defRPr/>
            </a:pPr>
            <a:r>
              <a:rPr lang="en-US" sz="1600" dirty="0">
                <a:latin typeface="Arial" panose="020B0604020202020204"/>
              </a:rPr>
              <a:t>Tips on managing and implementing the survey.</a:t>
            </a:r>
          </a:p>
          <a:p>
            <a:pPr lvl="1">
              <a:buClr>
                <a:srgbClr val="007B4E"/>
              </a:buClr>
              <a:buFont typeface="Courier New" panose="02070309020205020404" pitchFamily="49" charset="0"/>
              <a:buChar char="o"/>
              <a:defRPr/>
            </a:pPr>
            <a:r>
              <a:rPr lang="en-US" sz="1600" dirty="0">
                <a:latin typeface="Arial" panose="020B0604020202020204"/>
              </a:rPr>
              <a:t>Key dates: top level.</a:t>
            </a:r>
          </a:p>
          <a:p>
            <a:pPr lvl="1">
              <a:buClr>
                <a:srgbClr val="007B4E"/>
              </a:buClr>
              <a:buFont typeface="Courier New" panose="02070309020205020404" pitchFamily="49" charset="0"/>
              <a:buChar char="o"/>
              <a:defRPr/>
            </a:pPr>
            <a:r>
              <a:rPr lang="en-US" sz="1600" dirty="0">
                <a:latin typeface="Arial" panose="020B0604020202020204"/>
              </a:rPr>
              <a:t>Highlights on key information e.g. Section 251.</a:t>
            </a:r>
          </a:p>
          <a:p>
            <a:pPr marL="0" marR="0" lvl="1" indent="0" algn="l" defTabSz="914400" rtl="0" eaLnBrk="1" fontAlgn="auto" latinLnBrk="0" hangingPunct="1">
              <a:lnSpc>
                <a:spcPct val="114000"/>
              </a:lnSpc>
              <a:spcBef>
                <a:spcPts val="800"/>
              </a:spcBef>
              <a:spcAft>
                <a:spcPts val="0"/>
              </a:spcAft>
              <a:buClr>
                <a:srgbClr val="1E445C"/>
              </a:buClr>
              <a:buSzPct val="85000"/>
              <a:buNone/>
              <a:tabLst/>
              <a:defRPr/>
            </a:pPr>
            <a:endPar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endParaRPr lang="en-GB" sz="1600" b="1" dirty="0">
              <a:solidFill>
                <a:srgbClr val="4A4A49"/>
              </a:solidFill>
              <a:latin typeface="Arial" panose="020B0604020202020204" pitchFamily="34" charset="0"/>
              <a:cs typeface="Arial" panose="020B0604020202020204" pitchFamily="34" charset="0"/>
            </a:endParaRPr>
          </a:p>
          <a:p>
            <a:pPr lvl="4"/>
            <a:endParaRPr lang="en-GB" sz="1600" dirty="0"/>
          </a:p>
          <a:p>
            <a:endParaRPr lang="en-GB" sz="1600" dirty="0"/>
          </a:p>
        </p:txBody>
      </p:sp>
      <p:grpSp>
        <p:nvGrpSpPr>
          <p:cNvPr id="5" name="Google Shape;662;p26">
            <a:extLst>
              <a:ext uri="{FF2B5EF4-FFF2-40B4-BE49-F238E27FC236}">
                <a16:creationId xmlns:a16="http://schemas.microsoft.com/office/drawing/2014/main" id="{622F0A8C-BC96-2361-4509-8287A43E8C68}"/>
              </a:ext>
            </a:extLst>
          </p:cNvPr>
          <p:cNvGrpSpPr/>
          <p:nvPr/>
        </p:nvGrpSpPr>
        <p:grpSpPr>
          <a:xfrm>
            <a:off x="555950" y="5217555"/>
            <a:ext cx="1742800" cy="1509600"/>
            <a:chOff x="710274" y="3077051"/>
            <a:chExt cx="1307100" cy="1132200"/>
          </a:xfrm>
        </p:grpSpPr>
        <p:sp>
          <p:nvSpPr>
            <p:cNvPr id="6" name="Google Shape;664;p26">
              <a:extLst>
                <a:ext uri="{FF2B5EF4-FFF2-40B4-BE49-F238E27FC236}">
                  <a16:creationId xmlns:a16="http://schemas.microsoft.com/office/drawing/2014/main" id="{27DE5132-2093-CBA7-D3F8-4C57C48BF066}"/>
                </a:ext>
              </a:extLst>
            </p:cNvPr>
            <p:cNvSpPr/>
            <p:nvPr/>
          </p:nvSpPr>
          <p:spPr>
            <a:xfrm>
              <a:off x="710274" y="3077051"/>
              <a:ext cx="1307100" cy="1132200"/>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7" name="Google Shape;665;p26">
              <a:extLst>
                <a:ext uri="{FF2B5EF4-FFF2-40B4-BE49-F238E27FC236}">
                  <a16:creationId xmlns:a16="http://schemas.microsoft.com/office/drawing/2014/main" id="{25F9F658-4AAE-D32A-4193-C037853886E9}"/>
                </a:ext>
              </a:extLst>
            </p:cNvPr>
            <p:cNvSpPr/>
            <p:nvPr/>
          </p:nvSpPr>
          <p:spPr>
            <a:xfrm>
              <a:off x="883425" y="3227050"/>
              <a:ext cx="960900" cy="832200"/>
            </a:xfrm>
            <a:prstGeom prst="hexagon">
              <a:avLst>
                <a:gd name="adj" fmla="val 28729"/>
                <a:gd name="vf" fmla="val 115470"/>
              </a:avLst>
            </a:prstGeom>
            <a:solidFill>
              <a:srgbClr val="007B4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grpSp>
      <p:pic>
        <p:nvPicPr>
          <p:cNvPr id="8" name="Graphic 7" descr="Internet with solid fill">
            <a:extLst>
              <a:ext uri="{FF2B5EF4-FFF2-40B4-BE49-F238E27FC236}">
                <a16:creationId xmlns:a16="http://schemas.microsoft.com/office/drawing/2014/main" id="{A92DEDA8-F5A4-9B93-2C2A-66398CFEF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150" y="5489448"/>
            <a:ext cx="914400" cy="914400"/>
          </a:xfrm>
          <a:prstGeom prst="rect">
            <a:avLst/>
          </a:prstGeom>
        </p:spPr>
      </p:pic>
      <p:pic>
        <p:nvPicPr>
          <p:cNvPr id="11" name="Picture 10" descr="A cover of a survey handbook&#10;&#10;AI-generated content may be incorrect.">
            <a:extLst>
              <a:ext uri="{FF2B5EF4-FFF2-40B4-BE49-F238E27FC236}">
                <a16:creationId xmlns:a16="http://schemas.microsoft.com/office/drawing/2014/main" id="{802AA7BA-D27D-520B-DE3B-41DBB37DBD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7054" y="556302"/>
            <a:ext cx="3473629" cy="4921503"/>
          </a:xfrm>
          <a:prstGeom prst="rect">
            <a:avLst/>
          </a:prstGeom>
          <a:ln>
            <a:solidFill>
              <a:srgbClr val="1E445C"/>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6291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992D-0A5D-2132-8CAA-8C1FB60BCC4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47BE97-54BC-0D8F-CAF7-32C5ED021908}"/>
              </a:ext>
            </a:extLst>
          </p:cNvPr>
          <p:cNvSpPr>
            <a:spLocks noGrp="1"/>
          </p:cNvSpPr>
          <p:nvPr>
            <p:ph idx="1"/>
          </p:nvPr>
        </p:nvSpPr>
        <p:spPr>
          <a:xfrm>
            <a:off x="632618" y="1344998"/>
            <a:ext cx="6034690" cy="4575255"/>
          </a:xfrm>
        </p:spPr>
        <p:txBody>
          <a:bodyPr/>
          <a:lstStyle/>
          <a:p>
            <a:r>
              <a:rPr lang="en-GB" sz="1600" b="1" dirty="0">
                <a:solidFill>
                  <a:srgbClr val="4D4D4D"/>
                </a:solidFill>
                <a:latin typeface="Arial" panose="020B0604020202020204" pitchFamily="34" charset="0"/>
                <a:cs typeface="Arial" panose="020B0604020202020204" pitchFamily="34" charset="0"/>
              </a:rPr>
              <a:t>For sample drawers (data team):</a:t>
            </a:r>
          </a:p>
          <a:p>
            <a:pPr marR="0" lvl="1" fontAlgn="auto">
              <a:spcAft>
                <a:spcPts val="0"/>
              </a:spcAft>
              <a:buClr>
                <a:srgbClr val="007B4E"/>
              </a:buClr>
              <a:buFont typeface="Courier New" panose="02070309020205020404" pitchFamily="49" charset="0"/>
              <a:buChar char="o"/>
              <a:tabLst/>
              <a:defRPr/>
            </a:pPr>
            <a:r>
              <a:rPr lang="en-US" sz="1600" dirty="0">
                <a:latin typeface="Arial" panose="020B0604020202020204"/>
              </a:rPr>
              <a:t>Document outlining step-by-step process of how to draw your sample.</a:t>
            </a:r>
          </a:p>
          <a:p>
            <a:pPr marR="0" lvl="1" fontAlgn="auto">
              <a:spcAft>
                <a:spcPts val="0"/>
              </a:spcAft>
              <a:buClr>
                <a:srgbClr val="007B4E"/>
              </a:buClr>
              <a:buFont typeface="Courier New" panose="02070309020205020404" pitchFamily="49" charset="0"/>
              <a:buChar char="o"/>
              <a:tabLst/>
              <a:defRPr/>
            </a:pPr>
            <a:r>
              <a:rPr lang="en-US" sz="1600" dirty="0">
                <a:latin typeface="Arial" panose="020B0604020202020204"/>
              </a:rPr>
              <a:t>Key summary document that links to all other relevant information regarding survey sampling. </a:t>
            </a:r>
          </a:p>
          <a:p>
            <a:r>
              <a:rPr lang="en-GB" sz="1600" b="1" dirty="0">
                <a:solidFill>
                  <a:srgbClr val="4D4D4D"/>
                </a:solidFill>
                <a:latin typeface="Arial" panose="020B0604020202020204" pitchFamily="34" charset="0"/>
                <a:cs typeface="Arial" panose="020B0604020202020204" pitchFamily="34" charset="0"/>
              </a:rPr>
              <a:t>Includes:</a:t>
            </a:r>
          </a:p>
          <a:p>
            <a:pPr lvl="1">
              <a:buClr>
                <a:srgbClr val="007B4E"/>
              </a:buClr>
              <a:buFont typeface="Courier New" panose="02070309020205020404" pitchFamily="49" charset="0"/>
              <a:buChar char="o"/>
              <a:defRPr/>
            </a:pPr>
            <a:r>
              <a:rPr lang="en-US" sz="1600" dirty="0">
                <a:latin typeface="Arial" panose="020B0604020202020204"/>
              </a:rPr>
              <a:t>Overview of the sample drawing process.</a:t>
            </a:r>
          </a:p>
          <a:p>
            <a:pPr lvl="1">
              <a:buClr>
                <a:srgbClr val="007B4E"/>
              </a:buClr>
              <a:buFont typeface="Courier New" panose="02070309020205020404" pitchFamily="49" charset="0"/>
              <a:buChar char="o"/>
              <a:defRPr/>
            </a:pPr>
            <a:r>
              <a:rPr lang="en-US" sz="1600" dirty="0">
                <a:latin typeface="Arial" panose="020B0604020202020204"/>
              </a:rPr>
              <a:t>Details on eligible and ineligible service users.</a:t>
            </a:r>
          </a:p>
          <a:p>
            <a:pPr lvl="1">
              <a:buClr>
                <a:srgbClr val="007B4E"/>
              </a:buClr>
              <a:buFont typeface="Courier New" panose="02070309020205020404" pitchFamily="49" charset="0"/>
              <a:buChar char="o"/>
              <a:defRPr/>
            </a:pPr>
            <a:r>
              <a:rPr lang="en-US" sz="1600" dirty="0">
                <a:latin typeface="Arial" panose="020B0604020202020204"/>
              </a:rPr>
              <a:t>Information on DBS checks for deceased service users.</a:t>
            </a:r>
          </a:p>
          <a:p>
            <a:pPr lvl="1">
              <a:buClr>
                <a:srgbClr val="007B4E"/>
              </a:buClr>
              <a:buFont typeface="Courier New" panose="02070309020205020404" pitchFamily="49" charset="0"/>
              <a:buChar char="o"/>
              <a:defRPr/>
            </a:pPr>
            <a:r>
              <a:rPr lang="en-US" sz="1600" dirty="0">
                <a:latin typeface="Arial" panose="020B0604020202020204"/>
              </a:rPr>
              <a:t>Checking and submitting your sample.</a:t>
            </a:r>
          </a:p>
          <a:p>
            <a:endParaRPr lang="en-GB" dirty="0"/>
          </a:p>
        </p:txBody>
      </p:sp>
      <p:sp>
        <p:nvSpPr>
          <p:cNvPr id="3" name="Title 2">
            <a:extLst>
              <a:ext uri="{FF2B5EF4-FFF2-40B4-BE49-F238E27FC236}">
                <a16:creationId xmlns:a16="http://schemas.microsoft.com/office/drawing/2014/main" id="{CCE78F55-93D8-C1DE-73F1-078EA7AB3B05}"/>
              </a:ext>
            </a:extLst>
          </p:cNvPr>
          <p:cNvSpPr>
            <a:spLocks noGrp="1"/>
          </p:cNvSpPr>
          <p:nvPr>
            <p:ph type="title"/>
          </p:nvPr>
        </p:nvSpPr>
        <p:spPr>
          <a:xfrm>
            <a:off x="632618" y="683334"/>
            <a:ext cx="11155361" cy="461665"/>
          </a:xfrm>
        </p:spPr>
        <p:txBody>
          <a:bodyPr/>
          <a:lstStyle/>
          <a:p>
            <a:r>
              <a:rPr lang="en-US" dirty="0">
                <a:solidFill>
                  <a:srgbClr val="007B4E"/>
                </a:solidFill>
              </a:rPr>
              <a:t>Sampling instructions</a:t>
            </a:r>
            <a:endParaRPr lang="en-GB" dirty="0">
              <a:solidFill>
                <a:srgbClr val="007B4E"/>
              </a:solidFill>
            </a:endParaRPr>
          </a:p>
        </p:txBody>
      </p:sp>
      <p:sp>
        <p:nvSpPr>
          <p:cNvPr id="4" name="Rectangle 3">
            <a:extLst>
              <a:ext uri="{FF2B5EF4-FFF2-40B4-BE49-F238E27FC236}">
                <a16:creationId xmlns:a16="http://schemas.microsoft.com/office/drawing/2014/main" id="{32601CE7-3226-A28F-2DE7-FFFA5EE2EBD0}"/>
              </a:ext>
            </a:extLst>
          </p:cNvPr>
          <p:cNvSpPr/>
          <p:nvPr/>
        </p:nvSpPr>
        <p:spPr>
          <a:xfrm>
            <a:off x="1530571" y="5711678"/>
            <a:ext cx="9157575" cy="521351"/>
          </a:xfrm>
          <a:prstGeom prst="rect">
            <a:avLst/>
          </a:prstGeom>
          <a:solidFill>
            <a:srgbClr val="007B4E"/>
          </a:solidFill>
          <a:ln>
            <a:solidFill>
              <a:srgbClr val="007B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This </a:t>
            </a:r>
            <a:r>
              <a:rPr lang="en-GB" sz="1700" dirty="0">
                <a:solidFill>
                  <a:srgbClr val="FFFFFF"/>
                </a:solidFill>
                <a:latin typeface="Arial" panose="020B0604020202020204" pitchFamily="34" charset="0"/>
                <a:cs typeface="Arial" panose="020B0604020202020204" pitchFamily="34" charset="0"/>
              </a:rPr>
              <a:t>document is now</a:t>
            </a:r>
            <a:r>
              <a:rPr kumimoji="0" lang="en-GB" sz="17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available on the </a:t>
            </a:r>
            <a:r>
              <a:rPr kumimoji="0" lang="en-GB" sz="17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NHS Community Mental Health </a:t>
            </a:r>
            <a:r>
              <a:rPr kumimoji="0" lang="en-GB" sz="17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website.</a:t>
            </a:r>
          </a:p>
        </p:txBody>
      </p:sp>
      <p:grpSp>
        <p:nvGrpSpPr>
          <p:cNvPr id="5" name="Google Shape;662;p26">
            <a:extLst>
              <a:ext uri="{FF2B5EF4-FFF2-40B4-BE49-F238E27FC236}">
                <a16:creationId xmlns:a16="http://schemas.microsoft.com/office/drawing/2014/main" id="{C8D52FA2-7184-EC80-C6DA-440DB15292C3}"/>
              </a:ext>
            </a:extLst>
          </p:cNvPr>
          <p:cNvGrpSpPr/>
          <p:nvPr/>
        </p:nvGrpSpPr>
        <p:grpSpPr>
          <a:xfrm>
            <a:off x="555950" y="5217555"/>
            <a:ext cx="1742800" cy="1509600"/>
            <a:chOff x="710274" y="3077051"/>
            <a:chExt cx="1307100" cy="1132200"/>
          </a:xfrm>
        </p:grpSpPr>
        <p:sp>
          <p:nvSpPr>
            <p:cNvPr id="6" name="Google Shape;664;p26">
              <a:extLst>
                <a:ext uri="{FF2B5EF4-FFF2-40B4-BE49-F238E27FC236}">
                  <a16:creationId xmlns:a16="http://schemas.microsoft.com/office/drawing/2014/main" id="{60055E4A-6011-5E90-E327-A18D13F61367}"/>
                </a:ext>
              </a:extLst>
            </p:cNvPr>
            <p:cNvSpPr/>
            <p:nvPr/>
          </p:nvSpPr>
          <p:spPr>
            <a:xfrm>
              <a:off x="710274" y="3077051"/>
              <a:ext cx="1307100" cy="1132200"/>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7" name="Google Shape;665;p26">
              <a:extLst>
                <a:ext uri="{FF2B5EF4-FFF2-40B4-BE49-F238E27FC236}">
                  <a16:creationId xmlns:a16="http://schemas.microsoft.com/office/drawing/2014/main" id="{075066AF-D9A8-6FDF-003B-F40A188615BD}"/>
                </a:ext>
              </a:extLst>
            </p:cNvPr>
            <p:cNvSpPr/>
            <p:nvPr/>
          </p:nvSpPr>
          <p:spPr>
            <a:xfrm>
              <a:off x="883425" y="3227050"/>
              <a:ext cx="960900" cy="832200"/>
            </a:xfrm>
            <a:prstGeom prst="hexagon">
              <a:avLst>
                <a:gd name="adj" fmla="val 28729"/>
                <a:gd name="vf" fmla="val 115470"/>
              </a:avLst>
            </a:prstGeom>
            <a:solidFill>
              <a:srgbClr val="007B4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grpSp>
      <p:pic>
        <p:nvPicPr>
          <p:cNvPr id="8" name="Graphic 7" descr="Internet with solid fill">
            <a:extLst>
              <a:ext uri="{FF2B5EF4-FFF2-40B4-BE49-F238E27FC236}">
                <a16:creationId xmlns:a16="http://schemas.microsoft.com/office/drawing/2014/main" id="{5549BB93-31D0-C0E8-7D27-88B2A71F95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150" y="5489448"/>
            <a:ext cx="914400" cy="914400"/>
          </a:xfrm>
          <a:prstGeom prst="rect">
            <a:avLst/>
          </a:prstGeom>
        </p:spPr>
      </p:pic>
      <p:pic>
        <p:nvPicPr>
          <p:cNvPr id="16" name="Picture 15" descr="A white paper with green text&#10;&#10;AI-generated content may be incorrect.">
            <a:extLst>
              <a:ext uri="{FF2B5EF4-FFF2-40B4-BE49-F238E27FC236}">
                <a16:creationId xmlns:a16="http://schemas.microsoft.com/office/drawing/2014/main" id="{29ED2478-DEC6-9FF3-99B1-9FA5FB7CA3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7003" y="553815"/>
            <a:ext cx="3435527" cy="4934204"/>
          </a:xfrm>
          <a:prstGeom prst="rect">
            <a:avLst/>
          </a:prstGeom>
          <a:ln>
            <a:solidFill>
              <a:srgbClr val="1E445C"/>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91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3C39-162A-B400-A9DF-AA685BC50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0BFF2-E4F6-D0C2-1789-A5AE3A174D68}"/>
              </a:ext>
            </a:extLst>
          </p:cNvPr>
          <p:cNvSpPr>
            <a:spLocks noGrp="1"/>
          </p:cNvSpPr>
          <p:nvPr>
            <p:ph type="title"/>
          </p:nvPr>
        </p:nvSpPr>
        <p:spPr>
          <a:xfrm>
            <a:off x="563246" y="625666"/>
            <a:ext cx="11155361" cy="461665"/>
          </a:xfrm>
        </p:spPr>
        <p:txBody>
          <a:bodyPr>
            <a:noAutofit/>
          </a:bodyPr>
          <a:lstStyle/>
          <a:p>
            <a:r>
              <a:rPr lang="en-GB" sz="3000" dirty="0">
                <a:solidFill>
                  <a:srgbClr val="007B4E"/>
                </a:solidFill>
                <a:latin typeface="Arial" panose="020B0604020202020204" pitchFamily="34" charset="0"/>
                <a:cs typeface="Arial" panose="020B0604020202020204" pitchFamily="34" charset="0"/>
              </a:rPr>
              <a:t>Overview of the 2025 Community Mental Health Survey</a:t>
            </a:r>
            <a:endParaRPr lang="en-GB" sz="3000" dirty="0"/>
          </a:p>
        </p:txBody>
      </p:sp>
      <p:cxnSp>
        <p:nvCxnSpPr>
          <p:cNvPr id="4" name="Google Shape;334;p22">
            <a:extLst>
              <a:ext uri="{FF2B5EF4-FFF2-40B4-BE49-F238E27FC236}">
                <a16:creationId xmlns:a16="http://schemas.microsoft.com/office/drawing/2014/main" id="{6B1309D6-5FCF-37B5-DA98-E6D1AFC25C9C}"/>
              </a:ext>
            </a:extLst>
          </p:cNvPr>
          <p:cNvCxnSpPr/>
          <p:nvPr/>
        </p:nvCxnSpPr>
        <p:spPr>
          <a:xfrm rot="10800000">
            <a:off x="6588416" y="5129334"/>
            <a:ext cx="2063200" cy="0"/>
          </a:xfrm>
          <a:prstGeom prst="straightConnector1">
            <a:avLst/>
          </a:prstGeom>
          <a:noFill/>
          <a:ln w="19050" cap="flat" cmpd="sng">
            <a:solidFill>
              <a:srgbClr val="D9D9D9"/>
            </a:solidFill>
            <a:prstDash val="solid"/>
            <a:round/>
            <a:headEnd type="oval" w="med" len="med"/>
            <a:tailEnd type="none" w="med" len="med"/>
          </a:ln>
        </p:spPr>
      </p:cxnSp>
      <p:sp>
        <p:nvSpPr>
          <p:cNvPr id="5" name="Google Shape;335;p22">
            <a:extLst>
              <a:ext uri="{FF2B5EF4-FFF2-40B4-BE49-F238E27FC236}">
                <a16:creationId xmlns:a16="http://schemas.microsoft.com/office/drawing/2014/main" id="{39E0024C-5351-38C9-29F2-FA8D48CF3574}"/>
              </a:ext>
            </a:extLst>
          </p:cNvPr>
          <p:cNvSpPr txBox="1"/>
          <p:nvPr/>
        </p:nvSpPr>
        <p:spPr>
          <a:xfrm>
            <a:off x="8651663" y="4546327"/>
            <a:ext cx="2830800" cy="464800"/>
          </a:xfrm>
          <a:prstGeom prst="rect">
            <a:avLst/>
          </a:prstGeom>
          <a:noFill/>
          <a:ln>
            <a:noFill/>
          </a:ln>
        </p:spPr>
        <p:txBody>
          <a:bodyPr spcFirstLastPara="1" wrap="square" lIns="121900" tIns="121900" rIns="121900" bIns="121900" anchor="t" anchorCtr="0">
            <a:noAutofit/>
          </a:bodyPr>
          <a:lstStyle/>
          <a:p>
            <a:r>
              <a:rPr lang="en" sz="2133" b="1" dirty="0">
                <a:solidFill>
                  <a:schemeClr val="accent4"/>
                </a:solidFill>
                <a:latin typeface="Arial" panose="020B0604020202020204" pitchFamily="34" charset="0"/>
                <a:ea typeface="Fira Sans Extra Condensed"/>
                <a:cs typeface="Arial" panose="020B0604020202020204" pitchFamily="34" charset="0"/>
                <a:sym typeface="Fira Sans Extra Condensed"/>
              </a:rPr>
              <a:t>Eligibility</a:t>
            </a:r>
            <a:endParaRPr sz="2133" b="1" dirty="0">
              <a:solidFill>
                <a:schemeClr val="accent4"/>
              </a:solidFill>
              <a:latin typeface="Arial" panose="020B0604020202020204" pitchFamily="34" charset="0"/>
              <a:ea typeface="Fira Sans Extra Condensed"/>
              <a:cs typeface="Arial" panose="020B0604020202020204" pitchFamily="34" charset="0"/>
              <a:sym typeface="Fira Sans Extra Condensed"/>
            </a:endParaRPr>
          </a:p>
        </p:txBody>
      </p:sp>
      <p:sp>
        <p:nvSpPr>
          <p:cNvPr id="6" name="Google Shape;336;p22">
            <a:extLst>
              <a:ext uri="{FF2B5EF4-FFF2-40B4-BE49-F238E27FC236}">
                <a16:creationId xmlns:a16="http://schemas.microsoft.com/office/drawing/2014/main" id="{2A84B303-D440-7766-45A0-C9070A9805DF}"/>
              </a:ext>
            </a:extLst>
          </p:cNvPr>
          <p:cNvSpPr txBox="1"/>
          <p:nvPr/>
        </p:nvSpPr>
        <p:spPr>
          <a:xfrm>
            <a:off x="8651648" y="4909526"/>
            <a:ext cx="3233455" cy="808400"/>
          </a:xfrm>
          <a:prstGeom prst="rect">
            <a:avLst/>
          </a:prstGeom>
          <a:noFill/>
          <a:ln>
            <a:noFill/>
          </a:ln>
        </p:spPr>
        <p:txBody>
          <a:bodyPr spcFirstLastPara="1" wrap="square" lIns="121900" tIns="121900" rIns="121900" bIns="121900" anchor="t" anchorCtr="0">
            <a:noAutofit/>
          </a:bodyPr>
          <a:lstStyle/>
          <a:p>
            <a:r>
              <a:rPr lang="en-GB" sz="1600" dirty="0">
                <a:solidFill>
                  <a:srgbClr val="4D4D4D"/>
                </a:solidFill>
                <a:latin typeface="Arial" panose="020B0604020202020204" pitchFamily="34" charset="0"/>
                <a:ea typeface="Roboto"/>
                <a:cs typeface="Arial" panose="020B0604020202020204" pitchFamily="34" charset="0"/>
                <a:sym typeface="Roboto"/>
              </a:rPr>
              <a:t>Must be at least 16 years old to participate and had two contacts, one during sampling period and another during, before or after.</a:t>
            </a:r>
            <a:endParaRPr sz="1600" dirty="0">
              <a:solidFill>
                <a:srgbClr val="4D4D4D"/>
              </a:solidFill>
              <a:latin typeface="Arial" panose="020B0604020202020204" pitchFamily="34" charset="0"/>
              <a:ea typeface="Roboto"/>
              <a:cs typeface="Arial" panose="020B0604020202020204" pitchFamily="34" charset="0"/>
              <a:sym typeface="Roboto"/>
            </a:endParaRPr>
          </a:p>
        </p:txBody>
      </p:sp>
      <p:cxnSp>
        <p:nvCxnSpPr>
          <p:cNvPr id="8" name="Google Shape;338;p22">
            <a:extLst>
              <a:ext uri="{FF2B5EF4-FFF2-40B4-BE49-F238E27FC236}">
                <a16:creationId xmlns:a16="http://schemas.microsoft.com/office/drawing/2014/main" id="{11611CC5-9CB4-48D5-63F4-3490FAB2374E}"/>
              </a:ext>
            </a:extLst>
          </p:cNvPr>
          <p:cNvCxnSpPr/>
          <p:nvPr/>
        </p:nvCxnSpPr>
        <p:spPr>
          <a:xfrm rot="10800000">
            <a:off x="6588416" y="3654409"/>
            <a:ext cx="2063200" cy="0"/>
          </a:xfrm>
          <a:prstGeom prst="straightConnector1">
            <a:avLst/>
          </a:prstGeom>
          <a:noFill/>
          <a:ln w="19050" cap="flat" cmpd="sng">
            <a:solidFill>
              <a:srgbClr val="D9D9D9"/>
            </a:solidFill>
            <a:prstDash val="solid"/>
            <a:round/>
            <a:headEnd type="oval" w="med" len="med"/>
            <a:tailEnd type="none" w="med" len="med"/>
          </a:ln>
        </p:spPr>
      </p:cxnSp>
      <p:sp>
        <p:nvSpPr>
          <p:cNvPr id="9" name="Google Shape;339;p22">
            <a:extLst>
              <a:ext uri="{FF2B5EF4-FFF2-40B4-BE49-F238E27FC236}">
                <a16:creationId xmlns:a16="http://schemas.microsoft.com/office/drawing/2014/main" id="{D0DDB1B3-EAD5-8468-C96F-FCE07402131E}"/>
              </a:ext>
            </a:extLst>
          </p:cNvPr>
          <p:cNvSpPr txBox="1"/>
          <p:nvPr/>
        </p:nvSpPr>
        <p:spPr>
          <a:xfrm>
            <a:off x="8651653" y="3086933"/>
            <a:ext cx="2830800" cy="464800"/>
          </a:xfrm>
          <a:prstGeom prst="rect">
            <a:avLst/>
          </a:prstGeom>
          <a:noFill/>
          <a:ln>
            <a:noFill/>
          </a:ln>
        </p:spPr>
        <p:txBody>
          <a:bodyPr spcFirstLastPara="1" wrap="square" lIns="121900" tIns="121900" rIns="121900" bIns="121900" anchor="t" anchorCtr="0">
            <a:noAutofit/>
          </a:bodyPr>
          <a:lstStyle/>
          <a:p>
            <a:r>
              <a:rPr lang="en-GB" sz="2133" b="1" dirty="0">
                <a:solidFill>
                  <a:schemeClr val="accent3"/>
                </a:solidFill>
                <a:latin typeface="Arial" panose="020B0604020202020204" pitchFamily="34" charset="0"/>
                <a:ea typeface="Fira Sans Extra Condensed"/>
                <a:cs typeface="Arial" panose="020B0604020202020204" pitchFamily="34" charset="0"/>
                <a:sym typeface="Fira Sans Extra Condensed"/>
              </a:rPr>
              <a:t>Sample</a:t>
            </a:r>
            <a:endParaRPr sz="2133" b="1" dirty="0">
              <a:solidFill>
                <a:schemeClr val="accent3"/>
              </a:solidFill>
              <a:latin typeface="Arial" panose="020B0604020202020204" pitchFamily="34" charset="0"/>
              <a:ea typeface="Fira Sans Extra Condensed"/>
              <a:cs typeface="Arial" panose="020B0604020202020204" pitchFamily="34" charset="0"/>
              <a:sym typeface="Fira Sans Extra Condensed"/>
            </a:endParaRPr>
          </a:p>
        </p:txBody>
      </p:sp>
      <p:sp>
        <p:nvSpPr>
          <p:cNvPr id="10" name="Google Shape;340;p22">
            <a:extLst>
              <a:ext uri="{FF2B5EF4-FFF2-40B4-BE49-F238E27FC236}">
                <a16:creationId xmlns:a16="http://schemas.microsoft.com/office/drawing/2014/main" id="{CA4B134D-E65A-7240-EDF2-836EE57037EA}"/>
              </a:ext>
            </a:extLst>
          </p:cNvPr>
          <p:cNvSpPr txBox="1"/>
          <p:nvPr/>
        </p:nvSpPr>
        <p:spPr>
          <a:xfrm>
            <a:off x="8651649" y="3450125"/>
            <a:ext cx="2830800" cy="808400"/>
          </a:xfrm>
          <a:prstGeom prst="rect">
            <a:avLst/>
          </a:prstGeom>
          <a:noFill/>
          <a:ln>
            <a:noFill/>
          </a:ln>
        </p:spPr>
        <p:txBody>
          <a:bodyPr spcFirstLastPara="1" wrap="square" lIns="121900" tIns="121900" rIns="121900" bIns="121900" anchor="t" anchorCtr="0">
            <a:noAutofit/>
          </a:bodyPr>
          <a:lstStyle/>
          <a:p>
            <a:r>
              <a:rPr lang="en-GB" sz="1600" dirty="0">
                <a:solidFill>
                  <a:srgbClr val="4D4D4D"/>
                </a:solidFill>
                <a:latin typeface="Arial" panose="020B0604020202020204" pitchFamily="34" charset="0"/>
                <a:ea typeface="Roboto"/>
                <a:cs typeface="Arial" panose="020B0604020202020204" pitchFamily="34" charset="0"/>
                <a:sym typeface="Roboto"/>
              </a:rPr>
              <a:t>Service users who attended CMHT during April and May 2025.</a:t>
            </a:r>
            <a:endParaRPr sz="1600" dirty="0">
              <a:solidFill>
                <a:srgbClr val="4D4D4D"/>
              </a:solidFill>
              <a:latin typeface="Arial" panose="020B0604020202020204" pitchFamily="34" charset="0"/>
              <a:ea typeface="Roboto"/>
              <a:cs typeface="Arial" panose="020B0604020202020204" pitchFamily="34" charset="0"/>
              <a:sym typeface="Roboto"/>
            </a:endParaRPr>
          </a:p>
        </p:txBody>
      </p:sp>
      <p:cxnSp>
        <p:nvCxnSpPr>
          <p:cNvPr id="12" name="Google Shape;342;p22">
            <a:extLst>
              <a:ext uri="{FF2B5EF4-FFF2-40B4-BE49-F238E27FC236}">
                <a16:creationId xmlns:a16="http://schemas.microsoft.com/office/drawing/2014/main" id="{B345E3AE-5461-09EE-F177-7EA74F6A7A99}"/>
              </a:ext>
            </a:extLst>
          </p:cNvPr>
          <p:cNvCxnSpPr/>
          <p:nvPr/>
        </p:nvCxnSpPr>
        <p:spPr>
          <a:xfrm rot="10800000">
            <a:off x="6588416" y="2197963"/>
            <a:ext cx="2063200" cy="0"/>
          </a:xfrm>
          <a:prstGeom prst="straightConnector1">
            <a:avLst/>
          </a:prstGeom>
          <a:noFill/>
          <a:ln w="19050" cap="flat" cmpd="sng">
            <a:solidFill>
              <a:srgbClr val="D9D9D9"/>
            </a:solidFill>
            <a:prstDash val="solid"/>
            <a:round/>
            <a:headEnd type="oval" w="med" len="med"/>
            <a:tailEnd type="none" w="med" len="med"/>
          </a:ln>
        </p:spPr>
      </p:cxnSp>
      <p:sp>
        <p:nvSpPr>
          <p:cNvPr id="13" name="Google Shape;343;p22">
            <a:extLst>
              <a:ext uri="{FF2B5EF4-FFF2-40B4-BE49-F238E27FC236}">
                <a16:creationId xmlns:a16="http://schemas.microsoft.com/office/drawing/2014/main" id="{934DA80C-558B-36FD-4542-A249142943B8}"/>
              </a:ext>
            </a:extLst>
          </p:cNvPr>
          <p:cNvSpPr txBox="1"/>
          <p:nvPr/>
        </p:nvSpPr>
        <p:spPr>
          <a:xfrm>
            <a:off x="8651653" y="1609859"/>
            <a:ext cx="2830800" cy="464800"/>
          </a:xfrm>
          <a:prstGeom prst="rect">
            <a:avLst/>
          </a:prstGeom>
          <a:noFill/>
          <a:ln>
            <a:noFill/>
          </a:ln>
        </p:spPr>
        <p:txBody>
          <a:bodyPr spcFirstLastPara="1" wrap="square" lIns="121900" tIns="121900" rIns="121900" bIns="121900" anchor="t" anchorCtr="0">
            <a:noAutofit/>
          </a:bodyPr>
          <a:lstStyle/>
          <a:p>
            <a:r>
              <a:rPr lang="en-GB" sz="2133" b="1" dirty="0">
                <a:solidFill>
                  <a:schemeClr val="accent2"/>
                </a:solidFill>
                <a:latin typeface="Arial" panose="020B0604020202020204" pitchFamily="34" charset="0"/>
                <a:ea typeface="Fira Sans Extra Condensed"/>
                <a:cs typeface="Arial" panose="020B0604020202020204" pitchFamily="34" charset="0"/>
                <a:sym typeface="Fira Sans Extra Condensed"/>
              </a:rPr>
              <a:t>Participation</a:t>
            </a:r>
            <a:endParaRPr sz="2133" b="1" dirty="0">
              <a:solidFill>
                <a:schemeClr val="accent2"/>
              </a:solidFill>
              <a:latin typeface="Arial" panose="020B0604020202020204" pitchFamily="34" charset="0"/>
              <a:ea typeface="Fira Sans Extra Condensed"/>
              <a:cs typeface="Arial" panose="020B0604020202020204" pitchFamily="34" charset="0"/>
              <a:sym typeface="Fira Sans Extra Condensed"/>
            </a:endParaRPr>
          </a:p>
        </p:txBody>
      </p:sp>
      <p:sp>
        <p:nvSpPr>
          <p:cNvPr id="14" name="Google Shape;344;p22">
            <a:extLst>
              <a:ext uri="{FF2B5EF4-FFF2-40B4-BE49-F238E27FC236}">
                <a16:creationId xmlns:a16="http://schemas.microsoft.com/office/drawing/2014/main" id="{904E337C-1232-2184-514D-13CBC4E4C13D}"/>
              </a:ext>
            </a:extLst>
          </p:cNvPr>
          <p:cNvSpPr txBox="1"/>
          <p:nvPr/>
        </p:nvSpPr>
        <p:spPr>
          <a:xfrm>
            <a:off x="8651649" y="1980484"/>
            <a:ext cx="2830800" cy="808400"/>
          </a:xfrm>
          <a:prstGeom prst="rect">
            <a:avLst/>
          </a:prstGeom>
          <a:noFill/>
          <a:ln>
            <a:noFill/>
          </a:ln>
        </p:spPr>
        <p:txBody>
          <a:bodyPr spcFirstLastPara="1" wrap="square" lIns="121900" tIns="121900" rIns="121900" bIns="121900" anchor="t" anchorCtr="0">
            <a:noAutofit/>
          </a:bodyPr>
          <a:lstStyle/>
          <a:p>
            <a:r>
              <a:rPr lang="en" sz="1600" dirty="0">
                <a:solidFill>
                  <a:srgbClr val="4D4D4D"/>
                </a:solidFill>
                <a:latin typeface="Arial" panose="020B0604020202020204" pitchFamily="34" charset="0"/>
                <a:ea typeface="Roboto"/>
                <a:cs typeface="Arial" panose="020B0604020202020204" pitchFamily="34" charset="0"/>
                <a:sym typeface="Roboto"/>
              </a:rPr>
              <a:t>50 Community Mental Health Trusts (CMHT) participate.</a:t>
            </a:r>
            <a:endParaRPr sz="1600" dirty="0">
              <a:solidFill>
                <a:srgbClr val="4D4D4D"/>
              </a:solidFill>
              <a:latin typeface="Arial" panose="020B0604020202020204" pitchFamily="34" charset="0"/>
              <a:ea typeface="Roboto"/>
              <a:cs typeface="Arial" panose="020B0604020202020204" pitchFamily="34" charset="0"/>
              <a:sym typeface="Roboto"/>
            </a:endParaRPr>
          </a:p>
        </p:txBody>
      </p:sp>
      <p:cxnSp>
        <p:nvCxnSpPr>
          <p:cNvPr id="16" name="Google Shape;346;p22">
            <a:extLst>
              <a:ext uri="{FF2B5EF4-FFF2-40B4-BE49-F238E27FC236}">
                <a16:creationId xmlns:a16="http://schemas.microsoft.com/office/drawing/2014/main" id="{495F4C66-4702-23C1-8235-C420BF1CC9A6}"/>
              </a:ext>
            </a:extLst>
          </p:cNvPr>
          <p:cNvCxnSpPr/>
          <p:nvPr/>
        </p:nvCxnSpPr>
        <p:spPr>
          <a:xfrm>
            <a:off x="3380382" y="5129333"/>
            <a:ext cx="2063200" cy="0"/>
          </a:xfrm>
          <a:prstGeom prst="straightConnector1">
            <a:avLst/>
          </a:prstGeom>
          <a:noFill/>
          <a:ln w="19050" cap="flat" cmpd="sng">
            <a:solidFill>
              <a:srgbClr val="D9D9D9"/>
            </a:solidFill>
            <a:prstDash val="solid"/>
            <a:round/>
            <a:headEnd type="oval" w="med" len="med"/>
            <a:tailEnd type="none" w="med" len="med"/>
          </a:ln>
        </p:spPr>
      </p:cxnSp>
      <p:sp>
        <p:nvSpPr>
          <p:cNvPr id="17" name="Google Shape;347;p22">
            <a:extLst>
              <a:ext uri="{FF2B5EF4-FFF2-40B4-BE49-F238E27FC236}">
                <a16:creationId xmlns:a16="http://schemas.microsoft.com/office/drawing/2014/main" id="{4363C544-2FBF-BC03-C287-08285D89327C}"/>
              </a:ext>
            </a:extLst>
          </p:cNvPr>
          <p:cNvSpPr txBox="1"/>
          <p:nvPr/>
        </p:nvSpPr>
        <p:spPr>
          <a:xfrm>
            <a:off x="509548" y="4543417"/>
            <a:ext cx="2830800" cy="464800"/>
          </a:xfrm>
          <a:prstGeom prst="rect">
            <a:avLst/>
          </a:prstGeom>
          <a:noFill/>
          <a:ln>
            <a:noFill/>
          </a:ln>
        </p:spPr>
        <p:txBody>
          <a:bodyPr spcFirstLastPara="1" wrap="square" lIns="121900" tIns="121900" rIns="121900" bIns="121900" anchor="t" anchorCtr="0">
            <a:noAutofit/>
          </a:bodyPr>
          <a:lstStyle/>
          <a:p>
            <a:pPr algn="r"/>
            <a:r>
              <a:rPr lang="en" sz="2133" b="1" dirty="0">
                <a:solidFill>
                  <a:schemeClr val="accent5"/>
                </a:solidFill>
                <a:latin typeface="Arial" panose="020B0604020202020204" pitchFamily="34" charset="0"/>
                <a:ea typeface="Fira Sans Extra Condensed"/>
                <a:cs typeface="Arial" panose="020B0604020202020204" pitchFamily="34" charset="0"/>
                <a:sym typeface="Fira Sans Extra Condensed"/>
              </a:rPr>
              <a:t>Accessibility</a:t>
            </a:r>
            <a:endParaRPr sz="2133" b="1" dirty="0">
              <a:solidFill>
                <a:schemeClr val="accent5"/>
              </a:solidFill>
              <a:latin typeface="Arial" panose="020B0604020202020204" pitchFamily="34" charset="0"/>
              <a:ea typeface="Fira Sans Extra Condensed"/>
              <a:cs typeface="Arial" panose="020B0604020202020204" pitchFamily="34" charset="0"/>
              <a:sym typeface="Fira Sans Extra Condensed"/>
            </a:endParaRPr>
          </a:p>
        </p:txBody>
      </p:sp>
      <p:sp>
        <p:nvSpPr>
          <p:cNvPr id="18" name="Google Shape;348;p22">
            <a:extLst>
              <a:ext uri="{FF2B5EF4-FFF2-40B4-BE49-F238E27FC236}">
                <a16:creationId xmlns:a16="http://schemas.microsoft.com/office/drawing/2014/main" id="{A3DBF307-C0CC-0BCE-D753-43313E1AF4F8}"/>
              </a:ext>
            </a:extLst>
          </p:cNvPr>
          <p:cNvSpPr txBox="1"/>
          <p:nvPr/>
        </p:nvSpPr>
        <p:spPr>
          <a:xfrm>
            <a:off x="509515" y="4913580"/>
            <a:ext cx="2830800" cy="808400"/>
          </a:xfrm>
          <a:prstGeom prst="rect">
            <a:avLst/>
          </a:prstGeom>
          <a:noFill/>
          <a:ln>
            <a:noFill/>
          </a:ln>
        </p:spPr>
        <p:txBody>
          <a:bodyPr spcFirstLastPara="1" wrap="square" lIns="121900" tIns="121900" rIns="121900" bIns="121900" anchor="t" anchorCtr="0">
            <a:noAutofit/>
          </a:bodyPr>
          <a:lstStyle/>
          <a:p>
            <a:pPr algn="r"/>
            <a:r>
              <a:rPr lang="en-GB" sz="1600" dirty="0">
                <a:solidFill>
                  <a:srgbClr val="4D4D4D"/>
                </a:solidFill>
                <a:latin typeface="Arial" panose="020B0604020202020204" pitchFamily="34" charset="0"/>
                <a:ea typeface="Roboto"/>
                <a:cs typeface="Arial" panose="020B0604020202020204" pitchFamily="34" charset="0"/>
                <a:sym typeface="Roboto"/>
              </a:rPr>
              <a:t>Survey available in Large Print, Braille, Easy Read, 10 different languages. BSL and can call interpreter for help in 22 languages.</a:t>
            </a:r>
            <a:endParaRPr sz="1600" dirty="0">
              <a:solidFill>
                <a:srgbClr val="4D4D4D"/>
              </a:solidFill>
              <a:latin typeface="Arial" panose="020B0604020202020204" pitchFamily="34" charset="0"/>
              <a:ea typeface="Roboto"/>
              <a:cs typeface="Arial" panose="020B0604020202020204" pitchFamily="34" charset="0"/>
              <a:sym typeface="Roboto"/>
            </a:endParaRPr>
          </a:p>
        </p:txBody>
      </p:sp>
      <p:cxnSp>
        <p:nvCxnSpPr>
          <p:cNvPr id="20" name="Google Shape;350;p22">
            <a:extLst>
              <a:ext uri="{FF2B5EF4-FFF2-40B4-BE49-F238E27FC236}">
                <a16:creationId xmlns:a16="http://schemas.microsoft.com/office/drawing/2014/main" id="{25943F8E-24BA-02DB-55D6-9656B3796F70}"/>
              </a:ext>
            </a:extLst>
          </p:cNvPr>
          <p:cNvCxnSpPr/>
          <p:nvPr/>
        </p:nvCxnSpPr>
        <p:spPr>
          <a:xfrm>
            <a:off x="3340349" y="3662396"/>
            <a:ext cx="2063200" cy="0"/>
          </a:xfrm>
          <a:prstGeom prst="straightConnector1">
            <a:avLst/>
          </a:prstGeom>
          <a:noFill/>
          <a:ln w="19050" cap="flat" cmpd="sng">
            <a:solidFill>
              <a:srgbClr val="D9D9D9"/>
            </a:solidFill>
            <a:prstDash val="solid"/>
            <a:round/>
            <a:headEnd type="oval" w="med" len="med"/>
            <a:tailEnd type="none" w="med" len="med"/>
          </a:ln>
        </p:spPr>
      </p:cxnSp>
      <p:sp>
        <p:nvSpPr>
          <p:cNvPr id="21" name="Google Shape;351;p22">
            <a:extLst>
              <a:ext uri="{FF2B5EF4-FFF2-40B4-BE49-F238E27FC236}">
                <a16:creationId xmlns:a16="http://schemas.microsoft.com/office/drawing/2014/main" id="{FCAD6A12-25ED-3725-CF13-11437D0ED3F4}"/>
              </a:ext>
            </a:extLst>
          </p:cNvPr>
          <p:cNvSpPr txBox="1"/>
          <p:nvPr/>
        </p:nvSpPr>
        <p:spPr>
          <a:xfrm>
            <a:off x="509549" y="3066358"/>
            <a:ext cx="2830800" cy="464800"/>
          </a:xfrm>
          <a:prstGeom prst="rect">
            <a:avLst/>
          </a:prstGeom>
          <a:noFill/>
          <a:ln>
            <a:noFill/>
          </a:ln>
        </p:spPr>
        <p:txBody>
          <a:bodyPr spcFirstLastPara="1" wrap="square" lIns="121900" tIns="121900" rIns="121900" bIns="121900" anchor="t" anchorCtr="0">
            <a:noAutofit/>
          </a:bodyPr>
          <a:lstStyle/>
          <a:p>
            <a:pPr algn="r"/>
            <a:r>
              <a:rPr lang="en" sz="2133" b="1" dirty="0">
                <a:solidFill>
                  <a:schemeClr val="accent6"/>
                </a:solidFill>
                <a:latin typeface="Arial" panose="020B0604020202020204" pitchFamily="34" charset="0"/>
                <a:ea typeface="Fira Sans Extra Condensed"/>
                <a:cs typeface="Arial" panose="020B0604020202020204" pitchFamily="34" charset="0"/>
                <a:sym typeface="Fira Sans Extra Condensed"/>
              </a:rPr>
              <a:t>Mixed mode</a:t>
            </a:r>
            <a:endParaRPr sz="2133" b="1" dirty="0">
              <a:solidFill>
                <a:schemeClr val="accent6"/>
              </a:solidFill>
              <a:latin typeface="Arial" panose="020B0604020202020204" pitchFamily="34" charset="0"/>
              <a:ea typeface="Fira Sans Extra Condensed"/>
              <a:cs typeface="Arial" panose="020B0604020202020204" pitchFamily="34" charset="0"/>
              <a:sym typeface="Fira Sans Extra Condensed"/>
            </a:endParaRPr>
          </a:p>
        </p:txBody>
      </p:sp>
      <p:sp>
        <p:nvSpPr>
          <p:cNvPr id="22" name="Google Shape;352;p22">
            <a:extLst>
              <a:ext uri="{FF2B5EF4-FFF2-40B4-BE49-F238E27FC236}">
                <a16:creationId xmlns:a16="http://schemas.microsoft.com/office/drawing/2014/main" id="{F068612D-A195-8341-85FC-13B4D0FA751E}"/>
              </a:ext>
            </a:extLst>
          </p:cNvPr>
          <p:cNvSpPr txBox="1"/>
          <p:nvPr/>
        </p:nvSpPr>
        <p:spPr>
          <a:xfrm>
            <a:off x="509516" y="3438157"/>
            <a:ext cx="2830800" cy="808400"/>
          </a:xfrm>
          <a:prstGeom prst="rect">
            <a:avLst/>
          </a:prstGeom>
          <a:noFill/>
          <a:ln>
            <a:noFill/>
          </a:ln>
        </p:spPr>
        <p:txBody>
          <a:bodyPr spcFirstLastPara="1" wrap="square" lIns="121900" tIns="121900" rIns="121900" bIns="121900" anchor="t" anchorCtr="0">
            <a:noAutofit/>
          </a:bodyPr>
          <a:lstStyle/>
          <a:p>
            <a:pPr algn="r"/>
            <a:r>
              <a:rPr lang="en-GB" sz="1600" dirty="0">
                <a:solidFill>
                  <a:srgbClr val="4D4D4D"/>
                </a:solidFill>
                <a:latin typeface="Arial" panose="020B0604020202020204" pitchFamily="34" charset="0"/>
                <a:ea typeface="Roboto"/>
                <a:cs typeface="Arial" panose="020B0604020202020204" pitchFamily="34" charset="0"/>
                <a:sym typeface="Roboto"/>
              </a:rPr>
              <a:t>Survey can be completed online, paper (postal), telephone.</a:t>
            </a:r>
            <a:endParaRPr sz="1600" dirty="0">
              <a:solidFill>
                <a:srgbClr val="4D4D4D"/>
              </a:solidFill>
              <a:latin typeface="Arial" panose="020B0604020202020204" pitchFamily="34" charset="0"/>
              <a:ea typeface="Roboto"/>
              <a:cs typeface="Arial" panose="020B0604020202020204" pitchFamily="34" charset="0"/>
              <a:sym typeface="Roboto"/>
            </a:endParaRPr>
          </a:p>
        </p:txBody>
      </p:sp>
      <p:cxnSp>
        <p:nvCxnSpPr>
          <p:cNvPr id="24" name="Google Shape;354;p22">
            <a:extLst>
              <a:ext uri="{FF2B5EF4-FFF2-40B4-BE49-F238E27FC236}">
                <a16:creationId xmlns:a16="http://schemas.microsoft.com/office/drawing/2014/main" id="{B9A16032-75A2-76F3-686C-2856A46D8DB6}"/>
              </a:ext>
            </a:extLst>
          </p:cNvPr>
          <p:cNvCxnSpPr/>
          <p:nvPr/>
        </p:nvCxnSpPr>
        <p:spPr>
          <a:xfrm>
            <a:off x="3340349" y="2205950"/>
            <a:ext cx="2063200" cy="0"/>
          </a:xfrm>
          <a:prstGeom prst="straightConnector1">
            <a:avLst/>
          </a:prstGeom>
          <a:noFill/>
          <a:ln w="19050" cap="flat" cmpd="sng">
            <a:solidFill>
              <a:srgbClr val="D9D9D9"/>
            </a:solidFill>
            <a:prstDash val="solid"/>
            <a:round/>
            <a:headEnd type="oval" w="med" len="med"/>
            <a:tailEnd type="none" w="med" len="med"/>
          </a:ln>
        </p:spPr>
      </p:cxnSp>
      <p:sp>
        <p:nvSpPr>
          <p:cNvPr id="25" name="Google Shape;355;p22">
            <a:extLst>
              <a:ext uri="{FF2B5EF4-FFF2-40B4-BE49-F238E27FC236}">
                <a16:creationId xmlns:a16="http://schemas.microsoft.com/office/drawing/2014/main" id="{3AF06A87-0173-1E87-0936-C35D10F5BA1B}"/>
              </a:ext>
            </a:extLst>
          </p:cNvPr>
          <p:cNvSpPr txBox="1"/>
          <p:nvPr/>
        </p:nvSpPr>
        <p:spPr>
          <a:xfrm>
            <a:off x="509599" y="1605314"/>
            <a:ext cx="2830800" cy="464800"/>
          </a:xfrm>
          <a:prstGeom prst="rect">
            <a:avLst/>
          </a:prstGeom>
          <a:noFill/>
          <a:ln>
            <a:noFill/>
          </a:ln>
        </p:spPr>
        <p:txBody>
          <a:bodyPr spcFirstLastPara="1" wrap="square" lIns="121900" tIns="121900" rIns="121900" bIns="121900" anchor="t" anchorCtr="0">
            <a:noAutofit/>
          </a:bodyPr>
          <a:lstStyle/>
          <a:p>
            <a:pPr algn="r"/>
            <a:r>
              <a:rPr lang="en-GB" sz="2133" b="1" dirty="0">
                <a:solidFill>
                  <a:schemeClr val="accent1"/>
                </a:solidFill>
                <a:latin typeface="Arial" panose="020B0604020202020204" pitchFamily="34" charset="0"/>
                <a:ea typeface="Fira Sans Extra Condensed"/>
                <a:cs typeface="Arial" panose="020B0604020202020204" pitchFamily="34" charset="0"/>
                <a:sym typeface="Fira Sans Extra Condensed"/>
              </a:rPr>
              <a:t>Run annually</a:t>
            </a:r>
            <a:endParaRPr sz="2133" b="1" dirty="0">
              <a:solidFill>
                <a:schemeClr val="accent1"/>
              </a:solidFill>
              <a:latin typeface="Arial" panose="020B0604020202020204" pitchFamily="34" charset="0"/>
              <a:ea typeface="Fira Sans Extra Condensed"/>
              <a:cs typeface="Arial" panose="020B0604020202020204" pitchFamily="34" charset="0"/>
              <a:sym typeface="Fira Sans Extra Condensed"/>
            </a:endParaRPr>
          </a:p>
        </p:txBody>
      </p:sp>
      <p:sp>
        <p:nvSpPr>
          <p:cNvPr id="26" name="Google Shape;356;p22">
            <a:extLst>
              <a:ext uri="{FF2B5EF4-FFF2-40B4-BE49-F238E27FC236}">
                <a16:creationId xmlns:a16="http://schemas.microsoft.com/office/drawing/2014/main" id="{318A0628-E266-B5C5-908D-007B8B1F8802}"/>
              </a:ext>
            </a:extLst>
          </p:cNvPr>
          <p:cNvSpPr txBox="1"/>
          <p:nvPr/>
        </p:nvSpPr>
        <p:spPr>
          <a:xfrm>
            <a:off x="509516" y="1968514"/>
            <a:ext cx="2830800" cy="808400"/>
          </a:xfrm>
          <a:prstGeom prst="rect">
            <a:avLst/>
          </a:prstGeom>
          <a:noFill/>
          <a:ln>
            <a:noFill/>
          </a:ln>
        </p:spPr>
        <p:txBody>
          <a:bodyPr spcFirstLastPara="1" wrap="square" lIns="121900" tIns="121900" rIns="121900" bIns="121900" anchor="t" anchorCtr="0">
            <a:noAutofit/>
          </a:bodyPr>
          <a:lstStyle/>
          <a:p>
            <a:pPr algn="r"/>
            <a:r>
              <a:rPr lang="en" sz="1600" dirty="0">
                <a:solidFill>
                  <a:srgbClr val="4D4D4D"/>
                </a:solidFill>
                <a:latin typeface="Arial" panose="020B0604020202020204" pitchFamily="34" charset="0"/>
                <a:ea typeface="Roboto"/>
                <a:cs typeface="Arial" panose="020B0604020202020204" pitchFamily="34" charset="0"/>
                <a:sym typeface="Roboto"/>
              </a:rPr>
              <a:t>Survey has run almost</a:t>
            </a:r>
          </a:p>
          <a:p>
            <a:pPr algn="r"/>
            <a:r>
              <a:rPr lang="en" sz="1600" dirty="0">
                <a:solidFill>
                  <a:srgbClr val="4D4D4D"/>
                </a:solidFill>
                <a:latin typeface="Arial" panose="020B0604020202020204" pitchFamily="34" charset="0"/>
                <a:ea typeface="Roboto"/>
                <a:cs typeface="Arial" panose="020B0604020202020204" pitchFamily="34" charset="0"/>
                <a:sym typeface="Roboto"/>
              </a:rPr>
              <a:t> every year since 2004.</a:t>
            </a:r>
            <a:endParaRPr sz="1600" dirty="0">
              <a:solidFill>
                <a:srgbClr val="4D4D4D"/>
              </a:solidFill>
              <a:latin typeface="Arial" panose="020B0604020202020204" pitchFamily="34" charset="0"/>
              <a:ea typeface="Roboto"/>
              <a:cs typeface="Arial" panose="020B0604020202020204" pitchFamily="34" charset="0"/>
              <a:sym typeface="Roboto"/>
            </a:endParaRPr>
          </a:p>
        </p:txBody>
      </p:sp>
      <p:grpSp>
        <p:nvGrpSpPr>
          <p:cNvPr id="27" name="Google Shape;357;p22">
            <a:extLst>
              <a:ext uri="{FF2B5EF4-FFF2-40B4-BE49-F238E27FC236}">
                <a16:creationId xmlns:a16="http://schemas.microsoft.com/office/drawing/2014/main" id="{8E4026EB-20D2-39C7-C276-3407DB516E89}"/>
              </a:ext>
            </a:extLst>
          </p:cNvPr>
          <p:cNvGrpSpPr/>
          <p:nvPr/>
        </p:nvGrpSpPr>
        <p:grpSpPr>
          <a:xfrm rot="-1800044">
            <a:off x="3735710" y="1304495"/>
            <a:ext cx="4520224" cy="4703139"/>
            <a:chOff x="2876875" y="1204475"/>
            <a:chExt cx="3390242" cy="3527432"/>
          </a:xfrm>
        </p:grpSpPr>
        <p:sp>
          <p:nvSpPr>
            <p:cNvPr id="28" name="Google Shape;358;p22">
              <a:extLst>
                <a:ext uri="{FF2B5EF4-FFF2-40B4-BE49-F238E27FC236}">
                  <a16:creationId xmlns:a16="http://schemas.microsoft.com/office/drawing/2014/main" id="{E6401853-872F-8A35-CEEA-1BBB2003699C}"/>
                </a:ext>
              </a:extLst>
            </p:cNvPr>
            <p:cNvSpPr/>
            <p:nvPr/>
          </p:nvSpPr>
          <p:spPr>
            <a:xfrm>
              <a:off x="2876875" y="2925793"/>
              <a:ext cx="1695185" cy="1225886"/>
            </a:xfrm>
            <a:custGeom>
              <a:avLst/>
              <a:gdLst/>
              <a:ahLst/>
              <a:cxnLst/>
              <a:rect l="l" t="t" r="r" b="b"/>
              <a:pathLst>
                <a:path w="25749" h="18622" extrusionOk="0">
                  <a:moveTo>
                    <a:pt x="15195" y="1"/>
                  </a:moveTo>
                  <a:cubicBezTo>
                    <a:pt x="11527" y="1"/>
                    <a:pt x="7874" y="314"/>
                    <a:pt x="6039" y="1376"/>
                  </a:cubicBezTo>
                  <a:cubicBezTo>
                    <a:pt x="1561" y="3953"/>
                    <a:pt x="0" y="9625"/>
                    <a:pt x="2551" y="14040"/>
                  </a:cubicBezTo>
                  <a:cubicBezTo>
                    <a:pt x="4245" y="16982"/>
                    <a:pt x="7338" y="18621"/>
                    <a:pt x="10538" y="18621"/>
                  </a:cubicBezTo>
                  <a:cubicBezTo>
                    <a:pt x="12140" y="18621"/>
                    <a:pt x="13767" y="18211"/>
                    <a:pt x="15260" y="17349"/>
                  </a:cubicBezTo>
                  <a:cubicBezTo>
                    <a:pt x="19728" y="14772"/>
                    <a:pt x="25749" y="645"/>
                    <a:pt x="25749" y="645"/>
                  </a:cubicBezTo>
                  <a:cubicBezTo>
                    <a:pt x="25749" y="645"/>
                    <a:pt x="20457" y="1"/>
                    <a:pt x="15195" y="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29" name="Google Shape;359;p22">
              <a:extLst>
                <a:ext uri="{FF2B5EF4-FFF2-40B4-BE49-F238E27FC236}">
                  <a16:creationId xmlns:a16="http://schemas.microsoft.com/office/drawing/2014/main" id="{AA81D04F-94D3-2A50-DA38-B5F6263B2DFF}"/>
                </a:ext>
              </a:extLst>
            </p:cNvPr>
            <p:cNvSpPr/>
            <p:nvPr/>
          </p:nvSpPr>
          <p:spPr>
            <a:xfrm>
              <a:off x="3964824" y="1204475"/>
              <a:ext cx="1214327" cy="1763717"/>
            </a:xfrm>
            <a:custGeom>
              <a:avLst/>
              <a:gdLst/>
              <a:ahLst/>
              <a:cxnLst/>
              <a:rect l="l" t="t" r="r" b="b"/>
              <a:pathLst>
                <a:path w="18445" h="26792" extrusionOk="0">
                  <a:moveTo>
                    <a:pt x="9223" y="0"/>
                  </a:moveTo>
                  <a:cubicBezTo>
                    <a:pt x="4130" y="0"/>
                    <a:pt x="1" y="4192"/>
                    <a:pt x="1" y="9356"/>
                  </a:cubicBezTo>
                  <a:cubicBezTo>
                    <a:pt x="1" y="14520"/>
                    <a:pt x="9223" y="26792"/>
                    <a:pt x="9223" y="26792"/>
                  </a:cubicBezTo>
                  <a:cubicBezTo>
                    <a:pt x="9223" y="26792"/>
                    <a:pt x="18444" y="14520"/>
                    <a:pt x="18444" y="9356"/>
                  </a:cubicBezTo>
                  <a:cubicBezTo>
                    <a:pt x="18444" y="4192"/>
                    <a:pt x="14315" y="0"/>
                    <a:pt x="9223"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0" name="Google Shape;360;p22">
              <a:extLst>
                <a:ext uri="{FF2B5EF4-FFF2-40B4-BE49-F238E27FC236}">
                  <a16:creationId xmlns:a16="http://schemas.microsoft.com/office/drawing/2014/main" id="{1EA7EAEE-1822-CFE4-75CC-D3623F8A8AC1}"/>
                </a:ext>
              </a:extLst>
            </p:cNvPr>
            <p:cNvSpPr/>
            <p:nvPr/>
          </p:nvSpPr>
          <p:spPr>
            <a:xfrm>
              <a:off x="4571932" y="1784853"/>
              <a:ext cx="1695185" cy="1225755"/>
            </a:xfrm>
            <a:custGeom>
              <a:avLst/>
              <a:gdLst/>
              <a:ahLst/>
              <a:cxnLst/>
              <a:rect l="l" t="t" r="r" b="b"/>
              <a:pathLst>
                <a:path w="25749" h="18620" extrusionOk="0">
                  <a:moveTo>
                    <a:pt x="15201" y="0"/>
                  </a:moveTo>
                  <a:cubicBezTo>
                    <a:pt x="13601" y="0"/>
                    <a:pt x="11977" y="409"/>
                    <a:pt x="10489" y="1271"/>
                  </a:cubicBezTo>
                  <a:cubicBezTo>
                    <a:pt x="6020" y="3849"/>
                    <a:pt x="1" y="17976"/>
                    <a:pt x="1" y="17976"/>
                  </a:cubicBezTo>
                  <a:cubicBezTo>
                    <a:pt x="1" y="17976"/>
                    <a:pt x="5292" y="18620"/>
                    <a:pt x="10554" y="18620"/>
                  </a:cubicBezTo>
                  <a:cubicBezTo>
                    <a:pt x="14222" y="18620"/>
                    <a:pt x="17875" y="18307"/>
                    <a:pt x="19711" y="17244"/>
                  </a:cubicBezTo>
                  <a:cubicBezTo>
                    <a:pt x="24188" y="14666"/>
                    <a:pt x="25748" y="8994"/>
                    <a:pt x="23198" y="4580"/>
                  </a:cubicBezTo>
                  <a:cubicBezTo>
                    <a:pt x="21503" y="1642"/>
                    <a:pt x="18403" y="0"/>
                    <a:pt x="15201" y="0"/>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1" name="Google Shape;361;p22">
              <a:extLst>
                <a:ext uri="{FF2B5EF4-FFF2-40B4-BE49-F238E27FC236}">
                  <a16:creationId xmlns:a16="http://schemas.microsoft.com/office/drawing/2014/main" id="{0F7B8F48-C380-09F2-3A87-D01B3CF6E419}"/>
                </a:ext>
              </a:extLst>
            </p:cNvPr>
            <p:cNvSpPr/>
            <p:nvPr/>
          </p:nvSpPr>
          <p:spPr>
            <a:xfrm>
              <a:off x="4571932" y="2925793"/>
              <a:ext cx="1695185" cy="1225886"/>
            </a:xfrm>
            <a:custGeom>
              <a:avLst/>
              <a:gdLst/>
              <a:ahLst/>
              <a:cxnLst/>
              <a:rect l="l" t="t" r="r" b="b"/>
              <a:pathLst>
                <a:path w="25749" h="18622" extrusionOk="0">
                  <a:moveTo>
                    <a:pt x="10554" y="1"/>
                  </a:moveTo>
                  <a:cubicBezTo>
                    <a:pt x="5292" y="1"/>
                    <a:pt x="1" y="645"/>
                    <a:pt x="1" y="645"/>
                  </a:cubicBezTo>
                  <a:cubicBezTo>
                    <a:pt x="1" y="645"/>
                    <a:pt x="6020" y="14772"/>
                    <a:pt x="10489" y="17349"/>
                  </a:cubicBezTo>
                  <a:cubicBezTo>
                    <a:pt x="11979" y="18211"/>
                    <a:pt x="13606" y="18621"/>
                    <a:pt x="15207" y="18621"/>
                  </a:cubicBezTo>
                  <a:cubicBezTo>
                    <a:pt x="18407" y="18621"/>
                    <a:pt x="21504" y="16982"/>
                    <a:pt x="23198" y="14040"/>
                  </a:cubicBezTo>
                  <a:cubicBezTo>
                    <a:pt x="25748" y="9625"/>
                    <a:pt x="24188" y="3953"/>
                    <a:pt x="19711" y="1376"/>
                  </a:cubicBezTo>
                  <a:cubicBezTo>
                    <a:pt x="17875" y="314"/>
                    <a:pt x="14222" y="1"/>
                    <a:pt x="10554" y="1"/>
                  </a:cubicBezTo>
                  <a:close/>
                </a:path>
              </a:pathLst>
            </a:custGeom>
            <a:solidFill>
              <a:schemeClr val="accent3"/>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2" name="Google Shape;362;p22">
              <a:extLst>
                <a:ext uri="{FF2B5EF4-FFF2-40B4-BE49-F238E27FC236}">
                  <a16:creationId xmlns:a16="http://schemas.microsoft.com/office/drawing/2014/main" id="{90551816-6ADE-DC32-FA49-34C6C308E75D}"/>
                </a:ext>
              </a:extLst>
            </p:cNvPr>
            <p:cNvSpPr/>
            <p:nvPr/>
          </p:nvSpPr>
          <p:spPr>
            <a:xfrm>
              <a:off x="3964824" y="2968189"/>
              <a:ext cx="1214327" cy="1763717"/>
            </a:xfrm>
            <a:custGeom>
              <a:avLst/>
              <a:gdLst/>
              <a:ahLst/>
              <a:cxnLst/>
              <a:rect l="l" t="t" r="r" b="b"/>
              <a:pathLst>
                <a:path w="18445" h="26792" extrusionOk="0">
                  <a:moveTo>
                    <a:pt x="9223" y="1"/>
                  </a:moveTo>
                  <a:cubicBezTo>
                    <a:pt x="9223" y="1"/>
                    <a:pt x="1" y="12273"/>
                    <a:pt x="1" y="17436"/>
                  </a:cubicBezTo>
                  <a:cubicBezTo>
                    <a:pt x="1" y="22600"/>
                    <a:pt x="4130" y="26792"/>
                    <a:pt x="9223" y="26792"/>
                  </a:cubicBezTo>
                  <a:cubicBezTo>
                    <a:pt x="14315" y="26792"/>
                    <a:pt x="18444" y="22600"/>
                    <a:pt x="18444" y="17436"/>
                  </a:cubicBezTo>
                  <a:cubicBezTo>
                    <a:pt x="18444" y="12273"/>
                    <a:pt x="9223" y="1"/>
                    <a:pt x="9223" y="1"/>
                  </a:cubicBezTo>
                  <a:close/>
                </a:path>
              </a:pathLst>
            </a:custGeom>
            <a:solidFill>
              <a:schemeClr val="accent4"/>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3" name="Google Shape;363;p22">
              <a:extLst>
                <a:ext uri="{FF2B5EF4-FFF2-40B4-BE49-F238E27FC236}">
                  <a16:creationId xmlns:a16="http://schemas.microsoft.com/office/drawing/2014/main" id="{0D32572A-A340-0CFD-9256-3EA635632EFA}"/>
                </a:ext>
              </a:extLst>
            </p:cNvPr>
            <p:cNvSpPr/>
            <p:nvPr/>
          </p:nvSpPr>
          <p:spPr>
            <a:xfrm>
              <a:off x="2876875" y="1784853"/>
              <a:ext cx="1695185" cy="1225755"/>
            </a:xfrm>
            <a:custGeom>
              <a:avLst/>
              <a:gdLst/>
              <a:ahLst/>
              <a:cxnLst/>
              <a:rect l="l" t="t" r="r" b="b"/>
              <a:pathLst>
                <a:path w="25749" h="18620" extrusionOk="0">
                  <a:moveTo>
                    <a:pt x="10545" y="0"/>
                  </a:moveTo>
                  <a:cubicBezTo>
                    <a:pt x="7342" y="0"/>
                    <a:pt x="4247" y="1642"/>
                    <a:pt x="2551" y="4580"/>
                  </a:cubicBezTo>
                  <a:cubicBezTo>
                    <a:pt x="0" y="8994"/>
                    <a:pt x="1561" y="14666"/>
                    <a:pt x="6039" y="17244"/>
                  </a:cubicBezTo>
                  <a:cubicBezTo>
                    <a:pt x="7874" y="18307"/>
                    <a:pt x="11527" y="18620"/>
                    <a:pt x="15195" y="18620"/>
                  </a:cubicBezTo>
                  <a:cubicBezTo>
                    <a:pt x="20457" y="18620"/>
                    <a:pt x="25749" y="17976"/>
                    <a:pt x="25749" y="17976"/>
                  </a:cubicBezTo>
                  <a:cubicBezTo>
                    <a:pt x="25749" y="17976"/>
                    <a:pt x="19728" y="3849"/>
                    <a:pt x="15260" y="1271"/>
                  </a:cubicBezTo>
                  <a:cubicBezTo>
                    <a:pt x="13769" y="409"/>
                    <a:pt x="12144" y="0"/>
                    <a:pt x="10545" y="0"/>
                  </a:cubicBezTo>
                  <a:close/>
                </a:path>
              </a:pathLst>
            </a:custGeom>
            <a:solidFill>
              <a:schemeClr val="accent6"/>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grpSp>
      <p:sp>
        <p:nvSpPr>
          <p:cNvPr id="35" name="Google Shape;365;p22">
            <a:extLst>
              <a:ext uri="{FF2B5EF4-FFF2-40B4-BE49-F238E27FC236}">
                <a16:creationId xmlns:a16="http://schemas.microsoft.com/office/drawing/2014/main" id="{D6182B13-3269-C11D-3305-325C897E95D3}"/>
              </a:ext>
            </a:extLst>
          </p:cNvPr>
          <p:cNvSpPr/>
          <p:nvPr/>
        </p:nvSpPr>
        <p:spPr>
          <a:xfrm>
            <a:off x="4957922" y="2081116"/>
            <a:ext cx="610296" cy="607119"/>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6" name="Google Shape;366;p22">
            <a:extLst>
              <a:ext uri="{FF2B5EF4-FFF2-40B4-BE49-F238E27FC236}">
                <a16:creationId xmlns:a16="http://schemas.microsoft.com/office/drawing/2014/main" id="{DF5097FF-FCE6-D1C2-D0B7-4C8AC2E27267}"/>
              </a:ext>
            </a:extLst>
          </p:cNvPr>
          <p:cNvSpPr/>
          <p:nvPr/>
        </p:nvSpPr>
        <p:spPr>
          <a:xfrm>
            <a:off x="6376199" y="4546323"/>
            <a:ext cx="636176" cy="604660"/>
          </a:xfrm>
          <a:custGeom>
            <a:avLst/>
            <a:gdLst/>
            <a:ahLst/>
            <a:cxnLst/>
            <a:rect l="l" t="t" r="r" b="b"/>
            <a:pathLst>
              <a:path w="12414" h="11799" extrusionOk="0">
                <a:moveTo>
                  <a:pt x="8979" y="2127"/>
                </a:moveTo>
                <a:cubicBezTo>
                  <a:pt x="9247" y="2127"/>
                  <a:pt x="9515" y="2229"/>
                  <a:pt x="9704" y="2434"/>
                </a:cubicBezTo>
                <a:cubicBezTo>
                  <a:pt x="10113" y="2812"/>
                  <a:pt x="10113" y="3473"/>
                  <a:pt x="9704" y="3883"/>
                </a:cubicBezTo>
                <a:lnTo>
                  <a:pt x="8885" y="4702"/>
                </a:lnTo>
                <a:cubicBezTo>
                  <a:pt x="8790" y="4765"/>
                  <a:pt x="8696" y="4860"/>
                  <a:pt x="8601" y="4891"/>
                </a:cubicBezTo>
                <a:cubicBezTo>
                  <a:pt x="8790" y="4513"/>
                  <a:pt x="8727" y="4041"/>
                  <a:pt x="8412" y="3726"/>
                </a:cubicBezTo>
                <a:cubicBezTo>
                  <a:pt x="8206" y="3520"/>
                  <a:pt x="7933" y="3408"/>
                  <a:pt x="7654" y="3408"/>
                </a:cubicBezTo>
                <a:cubicBezTo>
                  <a:pt x="7507" y="3408"/>
                  <a:pt x="7357" y="3439"/>
                  <a:pt x="7215" y="3505"/>
                </a:cubicBezTo>
                <a:cubicBezTo>
                  <a:pt x="7278" y="3410"/>
                  <a:pt x="7341" y="3316"/>
                  <a:pt x="7436" y="3253"/>
                </a:cubicBezTo>
                <a:lnTo>
                  <a:pt x="8255" y="2434"/>
                </a:lnTo>
                <a:cubicBezTo>
                  <a:pt x="8444" y="2229"/>
                  <a:pt x="8711" y="2127"/>
                  <a:pt x="8979" y="2127"/>
                </a:cubicBezTo>
                <a:close/>
                <a:moveTo>
                  <a:pt x="9027" y="685"/>
                </a:moveTo>
                <a:cubicBezTo>
                  <a:pt x="9649" y="685"/>
                  <a:pt x="10271" y="922"/>
                  <a:pt x="10744" y="1394"/>
                </a:cubicBezTo>
                <a:cubicBezTo>
                  <a:pt x="11689" y="2339"/>
                  <a:pt x="11689" y="3883"/>
                  <a:pt x="10744" y="4828"/>
                </a:cubicBezTo>
                <a:lnTo>
                  <a:pt x="9893" y="5647"/>
                </a:lnTo>
                <a:cubicBezTo>
                  <a:pt x="9431" y="6109"/>
                  <a:pt x="8816" y="6356"/>
                  <a:pt x="8187" y="6356"/>
                </a:cubicBezTo>
                <a:cubicBezTo>
                  <a:pt x="7914" y="6356"/>
                  <a:pt x="7639" y="6310"/>
                  <a:pt x="7373" y="6214"/>
                </a:cubicBezTo>
                <a:lnTo>
                  <a:pt x="7940" y="5647"/>
                </a:lnTo>
                <a:cubicBezTo>
                  <a:pt x="8008" y="5655"/>
                  <a:pt x="8077" y="5659"/>
                  <a:pt x="8146" y="5659"/>
                </a:cubicBezTo>
                <a:cubicBezTo>
                  <a:pt x="8617" y="5659"/>
                  <a:pt x="9087" y="5477"/>
                  <a:pt x="9389" y="5175"/>
                </a:cubicBezTo>
                <a:lnTo>
                  <a:pt x="10208" y="4356"/>
                </a:lnTo>
                <a:cubicBezTo>
                  <a:pt x="10901" y="3694"/>
                  <a:pt x="10901" y="2591"/>
                  <a:pt x="10208" y="1898"/>
                </a:cubicBezTo>
                <a:cubicBezTo>
                  <a:pt x="9877" y="1567"/>
                  <a:pt x="9436" y="1402"/>
                  <a:pt x="8995" y="1402"/>
                </a:cubicBezTo>
                <a:cubicBezTo>
                  <a:pt x="8554" y="1402"/>
                  <a:pt x="8113" y="1567"/>
                  <a:pt x="7782" y="1898"/>
                </a:cubicBezTo>
                <a:lnTo>
                  <a:pt x="6931" y="2749"/>
                </a:lnTo>
                <a:cubicBezTo>
                  <a:pt x="6553" y="3127"/>
                  <a:pt x="6396" y="3694"/>
                  <a:pt x="6490" y="4198"/>
                </a:cubicBezTo>
                <a:lnTo>
                  <a:pt x="5923" y="4734"/>
                </a:lnTo>
                <a:cubicBezTo>
                  <a:pt x="5608" y="3883"/>
                  <a:pt x="5797" y="2906"/>
                  <a:pt x="6490" y="2213"/>
                </a:cubicBezTo>
                <a:lnTo>
                  <a:pt x="7309" y="1394"/>
                </a:lnTo>
                <a:cubicBezTo>
                  <a:pt x="7782" y="922"/>
                  <a:pt x="8404" y="685"/>
                  <a:pt x="9027" y="685"/>
                </a:cubicBezTo>
                <a:close/>
                <a:moveTo>
                  <a:pt x="7703" y="4104"/>
                </a:moveTo>
                <a:cubicBezTo>
                  <a:pt x="7790" y="4104"/>
                  <a:pt x="7877" y="4135"/>
                  <a:pt x="7940" y="4198"/>
                </a:cubicBezTo>
                <a:cubicBezTo>
                  <a:pt x="8066" y="4324"/>
                  <a:pt x="8066" y="4545"/>
                  <a:pt x="7940" y="4671"/>
                </a:cubicBezTo>
                <a:lnTo>
                  <a:pt x="4978" y="7632"/>
                </a:lnTo>
                <a:cubicBezTo>
                  <a:pt x="4915" y="7679"/>
                  <a:pt x="4828" y="7703"/>
                  <a:pt x="4742" y="7703"/>
                </a:cubicBezTo>
                <a:cubicBezTo>
                  <a:pt x="4655" y="7703"/>
                  <a:pt x="4569" y="7679"/>
                  <a:pt x="4506" y="7632"/>
                </a:cubicBezTo>
                <a:cubicBezTo>
                  <a:pt x="4380" y="7506"/>
                  <a:pt x="4380" y="7254"/>
                  <a:pt x="4506" y="7160"/>
                </a:cubicBezTo>
                <a:lnTo>
                  <a:pt x="7467" y="4198"/>
                </a:lnTo>
                <a:cubicBezTo>
                  <a:pt x="7530" y="4135"/>
                  <a:pt x="7617" y="4104"/>
                  <a:pt x="7703" y="4104"/>
                </a:cubicBezTo>
                <a:close/>
                <a:moveTo>
                  <a:pt x="3781" y="6939"/>
                </a:moveTo>
                <a:lnTo>
                  <a:pt x="3781" y="6939"/>
                </a:lnTo>
                <a:cubicBezTo>
                  <a:pt x="3592" y="7349"/>
                  <a:pt x="3686" y="7821"/>
                  <a:pt x="4001" y="8136"/>
                </a:cubicBezTo>
                <a:cubicBezTo>
                  <a:pt x="4198" y="8333"/>
                  <a:pt x="4457" y="8432"/>
                  <a:pt x="4715" y="8432"/>
                </a:cubicBezTo>
                <a:cubicBezTo>
                  <a:pt x="4870" y="8432"/>
                  <a:pt x="5025" y="8396"/>
                  <a:pt x="5167" y="8325"/>
                </a:cubicBezTo>
                <a:lnTo>
                  <a:pt x="5167" y="8325"/>
                </a:lnTo>
                <a:cubicBezTo>
                  <a:pt x="5136" y="8451"/>
                  <a:pt x="5041" y="8514"/>
                  <a:pt x="4978" y="8609"/>
                </a:cubicBezTo>
                <a:lnTo>
                  <a:pt x="4159" y="9428"/>
                </a:lnTo>
                <a:cubicBezTo>
                  <a:pt x="3954" y="9633"/>
                  <a:pt x="3686" y="9735"/>
                  <a:pt x="3419" y="9735"/>
                </a:cubicBezTo>
                <a:cubicBezTo>
                  <a:pt x="3151" y="9735"/>
                  <a:pt x="2883" y="9633"/>
                  <a:pt x="2678" y="9428"/>
                </a:cubicBezTo>
                <a:cubicBezTo>
                  <a:pt x="2300" y="9050"/>
                  <a:pt x="2300" y="8357"/>
                  <a:pt x="2678" y="7979"/>
                </a:cubicBezTo>
                <a:lnTo>
                  <a:pt x="3529" y="7160"/>
                </a:lnTo>
                <a:cubicBezTo>
                  <a:pt x="3592" y="7065"/>
                  <a:pt x="3718" y="7002"/>
                  <a:pt x="3781" y="6939"/>
                </a:cubicBezTo>
                <a:close/>
                <a:moveTo>
                  <a:pt x="4212" y="5467"/>
                </a:moveTo>
                <a:cubicBezTo>
                  <a:pt x="4492" y="5467"/>
                  <a:pt x="4773" y="5516"/>
                  <a:pt x="5041" y="5616"/>
                </a:cubicBezTo>
                <a:lnTo>
                  <a:pt x="4506" y="6151"/>
                </a:lnTo>
                <a:cubicBezTo>
                  <a:pt x="4437" y="6143"/>
                  <a:pt x="4368" y="6139"/>
                  <a:pt x="4299" y="6139"/>
                </a:cubicBezTo>
                <a:cubicBezTo>
                  <a:pt x="3828" y="6139"/>
                  <a:pt x="3358" y="6322"/>
                  <a:pt x="3056" y="6624"/>
                </a:cubicBezTo>
                <a:lnTo>
                  <a:pt x="2206" y="7475"/>
                </a:lnTo>
                <a:cubicBezTo>
                  <a:pt x="1544" y="8136"/>
                  <a:pt x="1544" y="9239"/>
                  <a:pt x="2206" y="9900"/>
                </a:cubicBezTo>
                <a:cubicBezTo>
                  <a:pt x="2552" y="10231"/>
                  <a:pt x="3001" y="10397"/>
                  <a:pt x="3446" y="10397"/>
                </a:cubicBezTo>
                <a:cubicBezTo>
                  <a:pt x="3891" y="10397"/>
                  <a:pt x="4332" y="10231"/>
                  <a:pt x="4663" y="9900"/>
                </a:cubicBezTo>
                <a:lnTo>
                  <a:pt x="5482" y="9081"/>
                </a:lnTo>
                <a:cubicBezTo>
                  <a:pt x="5892" y="8672"/>
                  <a:pt x="6049" y="8136"/>
                  <a:pt x="5955" y="7632"/>
                </a:cubicBezTo>
                <a:lnTo>
                  <a:pt x="6522" y="7065"/>
                </a:lnTo>
                <a:lnTo>
                  <a:pt x="6522" y="7065"/>
                </a:lnTo>
                <a:cubicBezTo>
                  <a:pt x="6837" y="7947"/>
                  <a:pt x="6648" y="8924"/>
                  <a:pt x="5955" y="9585"/>
                </a:cubicBezTo>
                <a:lnTo>
                  <a:pt x="5136" y="10405"/>
                </a:lnTo>
                <a:cubicBezTo>
                  <a:pt x="4663" y="10877"/>
                  <a:pt x="4041" y="11113"/>
                  <a:pt x="3419" y="11113"/>
                </a:cubicBezTo>
                <a:cubicBezTo>
                  <a:pt x="2796" y="11113"/>
                  <a:pt x="2174" y="10877"/>
                  <a:pt x="1702" y="10405"/>
                </a:cubicBezTo>
                <a:cubicBezTo>
                  <a:pt x="756" y="9459"/>
                  <a:pt x="756" y="7916"/>
                  <a:pt x="1702" y="7002"/>
                </a:cubicBezTo>
                <a:lnTo>
                  <a:pt x="2552" y="6151"/>
                </a:lnTo>
                <a:cubicBezTo>
                  <a:pt x="3005" y="5699"/>
                  <a:pt x="3605" y="5467"/>
                  <a:pt x="4212" y="5467"/>
                </a:cubicBezTo>
                <a:close/>
                <a:moveTo>
                  <a:pt x="8999" y="0"/>
                </a:moveTo>
                <a:cubicBezTo>
                  <a:pt x="8200" y="0"/>
                  <a:pt x="7404" y="307"/>
                  <a:pt x="6805" y="922"/>
                </a:cubicBezTo>
                <a:lnTo>
                  <a:pt x="5955" y="1741"/>
                </a:lnTo>
                <a:cubicBezTo>
                  <a:pt x="5136" y="2560"/>
                  <a:pt x="4852" y="3789"/>
                  <a:pt x="5230" y="4891"/>
                </a:cubicBezTo>
                <a:cubicBezTo>
                  <a:pt x="4920" y="4794"/>
                  <a:pt x="4601" y="4746"/>
                  <a:pt x="4283" y="4746"/>
                </a:cubicBezTo>
                <a:cubicBezTo>
                  <a:pt x="3469" y="4746"/>
                  <a:pt x="2669" y="5058"/>
                  <a:pt x="2080" y="5647"/>
                </a:cubicBezTo>
                <a:lnTo>
                  <a:pt x="1229" y="6466"/>
                </a:lnTo>
                <a:cubicBezTo>
                  <a:pt x="0" y="7695"/>
                  <a:pt x="0" y="9680"/>
                  <a:pt x="1229" y="10877"/>
                </a:cubicBezTo>
                <a:cubicBezTo>
                  <a:pt x="1843" y="11491"/>
                  <a:pt x="2647" y="11799"/>
                  <a:pt x="3446" y="11799"/>
                </a:cubicBezTo>
                <a:cubicBezTo>
                  <a:pt x="4246" y="11799"/>
                  <a:pt x="5041" y="11491"/>
                  <a:pt x="5640" y="10877"/>
                </a:cubicBezTo>
                <a:lnTo>
                  <a:pt x="6490" y="10058"/>
                </a:lnTo>
                <a:cubicBezTo>
                  <a:pt x="7309" y="9239"/>
                  <a:pt x="7593" y="8010"/>
                  <a:pt x="7215" y="6908"/>
                </a:cubicBezTo>
                <a:lnTo>
                  <a:pt x="7215" y="6908"/>
                </a:lnTo>
                <a:cubicBezTo>
                  <a:pt x="7525" y="7005"/>
                  <a:pt x="7844" y="7053"/>
                  <a:pt x="8162" y="7053"/>
                </a:cubicBezTo>
                <a:cubicBezTo>
                  <a:pt x="8976" y="7053"/>
                  <a:pt x="9776" y="6740"/>
                  <a:pt x="10365" y="6151"/>
                </a:cubicBezTo>
                <a:lnTo>
                  <a:pt x="11216" y="5332"/>
                </a:lnTo>
                <a:cubicBezTo>
                  <a:pt x="12413" y="4104"/>
                  <a:pt x="12413" y="2150"/>
                  <a:pt x="11216" y="922"/>
                </a:cubicBezTo>
                <a:cubicBezTo>
                  <a:pt x="10602" y="307"/>
                  <a:pt x="9798" y="0"/>
                  <a:pt x="8999"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8" name="Google Shape;368;p22">
            <a:extLst>
              <a:ext uri="{FF2B5EF4-FFF2-40B4-BE49-F238E27FC236}">
                <a16:creationId xmlns:a16="http://schemas.microsoft.com/office/drawing/2014/main" id="{C48DD532-D784-0E87-7CD1-CBAC5E48FD5D}"/>
              </a:ext>
            </a:extLst>
          </p:cNvPr>
          <p:cNvSpPr/>
          <p:nvPr/>
        </p:nvSpPr>
        <p:spPr>
          <a:xfrm>
            <a:off x="6480633" y="2282087"/>
            <a:ext cx="570017" cy="406950"/>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9" name="Google Shape;369;p22">
            <a:extLst>
              <a:ext uri="{FF2B5EF4-FFF2-40B4-BE49-F238E27FC236}">
                <a16:creationId xmlns:a16="http://schemas.microsoft.com/office/drawing/2014/main" id="{FF0FABDF-AD8A-3E50-37C7-CB7E0FB75C3B}"/>
              </a:ext>
            </a:extLst>
          </p:cNvPr>
          <p:cNvSpPr/>
          <p:nvPr/>
        </p:nvSpPr>
        <p:spPr>
          <a:xfrm>
            <a:off x="6446759" y="2080329"/>
            <a:ext cx="569966" cy="407257"/>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0" name="Google Shape;370;p22">
            <a:extLst>
              <a:ext uri="{FF2B5EF4-FFF2-40B4-BE49-F238E27FC236}">
                <a16:creationId xmlns:a16="http://schemas.microsoft.com/office/drawing/2014/main" id="{954B00AE-796B-38B9-181A-B15AC2C7A380}"/>
              </a:ext>
            </a:extLst>
          </p:cNvPr>
          <p:cNvSpPr/>
          <p:nvPr/>
        </p:nvSpPr>
        <p:spPr>
          <a:xfrm>
            <a:off x="6551712" y="2188511"/>
            <a:ext cx="392345" cy="392345"/>
          </a:xfrm>
          <a:custGeom>
            <a:avLst/>
            <a:gdLst/>
            <a:ahLst/>
            <a:cxnLst/>
            <a:rect l="l" t="t" r="r" b="b"/>
            <a:pathLst>
              <a:path w="7656" h="7656" extrusionOk="0">
                <a:moveTo>
                  <a:pt x="4190" y="693"/>
                </a:moveTo>
                <a:cubicBezTo>
                  <a:pt x="4757" y="788"/>
                  <a:pt x="5324" y="1008"/>
                  <a:pt x="5797" y="1386"/>
                </a:cubicBezTo>
                <a:lnTo>
                  <a:pt x="5545" y="1607"/>
                </a:lnTo>
                <a:cubicBezTo>
                  <a:pt x="5450" y="1733"/>
                  <a:pt x="5450" y="1953"/>
                  <a:pt x="5545" y="2079"/>
                </a:cubicBezTo>
                <a:cubicBezTo>
                  <a:pt x="5608" y="2142"/>
                  <a:pt x="5702" y="2174"/>
                  <a:pt x="5793" y="2174"/>
                </a:cubicBezTo>
                <a:cubicBezTo>
                  <a:pt x="5884" y="2174"/>
                  <a:pt x="5970" y="2142"/>
                  <a:pt x="6017" y="2079"/>
                </a:cubicBezTo>
                <a:lnTo>
                  <a:pt x="6270" y="1859"/>
                </a:lnTo>
                <a:cubicBezTo>
                  <a:pt x="6616" y="2268"/>
                  <a:pt x="6868" y="2835"/>
                  <a:pt x="6931" y="3466"/>
                </a:cubicBezTo>
                <a:lnTo>
                  <a:pt x="6616" y="3466"/>
                </a:lnTo>
                <a:cubicBezTo>
                  <a:pt x="6427" y="3466"/>
                  <a:pt x="6270" y="3623"/>
                  <a:pt x="6270" y="3812"/>
                </a:cubicBezTo>
                <a:cubicBezTo>
                  <a:pt x="6270" y="4001"/>
                  <a:pt x="6427" y="4159"/>
                  <a:pt x="6616" y="4159"/>
                </a:cubicBezTo>
                <a:lnTo>
                  <a:pt x="6931" y="4159"/>
                </a:lnTo>
                <a:cubicBezTo>
                  <a:pt x="6868" y="4757"/>
                  <a:pt x="6616" y="5324"/>
                  <a:pt x="6270" y="5797"/>
                </a:cubicBezTo>
                <a:lnTo>
                  <a:pt x="6017" y="5545"/>
                </a:lnTo>
                <a:cubicBezTo>
                  <a:pt x="5970" y="5482"/>
                  <a:pt x="5884" y="5450"/>
                  <a:pt x="5793" y="5450"/>
                </a:cubicBezTo>
                <a:cubicBezTo>
                  <a:pt x="5702" y="5450"/>
                  <a:pt x="5608" y="5482"/>
                  <a:pt x="5545" y="5545"/>
                </a:cubicBezTo>
                <a:cubicBezTo>
                  <a:pt x="5450" y="5671"/>
                  <a:pt x="5450" y="5923"/>
                  <a:pt x="5545" y="6017"/>
                </a:cubicBezTo>
                <a:lnTo>
                  <a:pt x="5797" y="6270"/>
                </a:lnTo>
                <a:cubicBezTo>
                  <a:pt x="5356" y="6616"/>
                  <a:pt x="4820" y="6837"/>
                  <a:pt x="4190" y="6931"/>
                </a:cubicBezTo>
                <a:lnTo>
                  <a:pt x="4190" y="6616"/>
                </a:lnTo>
                <a:cubicBezTo>
                  <a:pt x="4190" y="6427"/>
                  <a:pt x="4033" y="6270"/>
                  <a:pt x="3812" y="6270"/>
                </a:cubicBezTo>
                <a:cubicBezTo>
                  <a:pt x="3623" y="6270"/>
                  <a:pt x="3466" y="6427"/>
                  <a:pt x="3466" y="6616"/>
                </a:cubicBezTo>
                <a:lnTo>
                  <a:pt x="3466" y="6931"/>
                </a:lnTo>
                <a:cubicBezTo>
                  <a:pt x="2867" y="6837"/>
                  <a:pt x="2331" y="6616"/>
                  <a:pt x="1859" y="6270"/>
                </a:cubicBezTo>
                <a:lnTo>
                  <a:pt x="2079" y="6017"/>
                </a:lnTo>
                <a:cubicBezTo>
                  <a:pt x="2205" y="5891"/>
                  <a:pt x="2205" y="5671"/>
                  <a:pt x="2079" y="5545"/>
                </a:cubicBezTo>
                <a:cubicBezTo>
                  <a:pt x="2032" y="5482"/>
                  <a:pt x="1945" y="5450"/>
                  <a:pt x="1855" y="5450"/>
                </a:cubicBezTo>
                <a:cubicBezTo>
                  <a:pt x="1764" y="5450"/>
                  <a:pt x="1670" y="5482"/>
                  <a:pt x="1607" y="5545"/>
                </a:cubicBezTo>
                <a:lnTo>
                  <a:pt x="1386" y="5797"/>
                </a:lnTo>
                <a:cubicBezTo>
                  <a:pt x="1040" y="5356"/>
                  <a:pt x="788" y="4789"/>
                  <a:pt x="725" y="4159"/>
                </a:cubicBezTo>
                <a:lnTo>
                  <a:pt x="1040" y="4159"/>
                </a:lnTo>
                <a:cubicBezTo>
                  <a:pt x="1229" y="4159"/>
                  <a:pt x="1386" y="4001"/>
                  <a:pt x="1386" y="3812"/>
                </a:cubicBezTo>
                <a:cubicBezTo>
                  <a:pt x="1386" y="3623"/>
                  <a:pt x="1229" y="3466"/>
                  <a:pt x="1040" y="3466"/>
                </a:cubicBezTo>
                <a:lnTo>
                  <a:pt x="725" y="3466"/>
                </a:lnTo>
                <a:cubicBezTo>
                  <a:pt x="788" y="2867"/>
                  <a:pt x="1040" y="2331"/>
                  <a:pt x="1386" y="1859"/>
                </a:cubicBezTo>
                <a:lnTo>
                  <a:pt x="1607" y="2079"/>
                </a:lnTo>
                <a:cubicBezTo>
                  <a:pt x="1701" y="2174"/>
                  <a:pt x="1764" y="2205"/>
                  <a:pt x="1859" y="2205"/>
                </a:cubicBezTo>
                <a:cubicBezTo>
                  <a:pt x="1922" y="2205"/>
                  <a:pt x="2048" y="2174"/>
                  <a:pt x="2079" y="2079"/>
                </a:cubicBezTo>
                <a:cubicBezTo>
                  <a:pt x="2205" y="1953"/>
                  <a:pt x="2205" y="1733"/>
                  <a:pt x="2079" y="1607"/>
                </a:cubicBezTo>
                <a:lnTo>
                  <a:pt x="1859" y="1386"/>
                </a:lnTo>
                <a:cubicBezTo>
                  <a:pt x="2300" y="1008"/>
                  <a:pt x="2835" y="788"/>
                  <a:pt x="3466" y="693"/>
                </a:cubicBezTo>
                <a:lnTo>
                  <a:pt x="3466" y="1008"/>
                </a:lnTo>
                <a:cubicBezTo>
                  <a:pt x="3466" y="1229"/>
                  <a:pt x="3623" y="1386"/>
                  <a:pt x="3812" y="1386"/>
                </a:cubicBezTo>
                <a:cubicBezTo>
                  <a:pt x="4033" y="1386"/>
                  <a:pt x="4190" y="1229"/>
                  <a:pt x="4190" y="1008"/>
                </a:cubicBezTo>
                <a:lnTo>
                  <a:pt x="4190" y="693"/>
                </a:lnTo>
                <a:close/>
                <a:moveTo>
                  <a:pt x="3812" y="0"/>
                </a:moveTo>
                <a:cubicBezTo>
                  <a:pt x="1733" y="0"/>
                  <a:pt x="0" y="1701"/>
                  <a:pt x="0" y="3812"/>
                </a:cubicBezTo>
                <a:cubicBezTo>
                  <a:pt x="0" y="5923"/>
                  <a:pt x="1701" y="7656"/>
                  <a:pt x="3812" y="7656"/>
                </a:cubicBezTo>
                <a:cubicBezTo>
                  <a:pt x="5923" y="7656"/>
                  <a:pt x="7656" y="5954"/>
                  <a:pt x="7656" y="3812"/>
                </a:cubicBezTo>
                <a:cubicBezTo>
                  <a:pt x="7656" y="1733"/>
                  <a:pt x="5954" y="0"/>
                  <a:pt x="3812"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1" name="Google Shape;371;p22">
            <a:extLst>
              <a:ext uri="{FF2B5EF4-FFF2-40B4-BE49-F238E27FC236}">
                <a16:creationId xmlns:a16="http://schemas.microsoft.com/office/drawing/2014/main" id="{D2B4DE0C-2D4E-25D2-AA63-AFF7C501596A}"/>
              </a:ext>
            </a:extLst>
          </p:cNvPr>
          <p:cNvSpPr/>
          <p:nvPr/>
        </p:nvSpPr>
        <p:spPr>
          <a:xfrm>
            <a:off x="6729282" y="2295053"/>
            <a:ext cx="72719" cy="108233"/>
          </a:xfrm>
          <a:custGeom>
            <a:avLst/>
            <a:gdLst/>
            <a:ahLst/>
            <a:cxnLst/>
            <a:rect l="l" t="t" r="r" b="b"/>
            <a:pathLst>
              <a:path w="1419" h="2112" extrusionOk="0">
                <a:moveTo>
                  <a:pt x="347" y="0"/>
                </a:moveTo>
                <a:cubicBezTo>
                  <a:pt x="158" y="0"/>
                  <a:pt x="1" y="158"/>
                  <a:pt x="1" y="378"/>
                </a:cubicBezTo>
                <a:lnTo>
                  <a:pt x="1" y="1733"/>
                </a:lnTo>
                <a:cubicBezTo>
                  <a:pt x="1" y="1954"/>
                  <a:pt x="158" y="2111"/>
                  <a:pt x="347" y="2111"/>
                </a:cubicBezTo>
                <a:lnTo>
                  <a:pt x="1072" y="2111"/>
                </a:lnTo>
                <a:cubicBezTo>
                  <a:pt x="1261" y="2111"/>
                  <a:pt x="1418" y="1954"/>
                  <a:pt x="1418" y="1733"/>
                </a:cubicBezTo>
                <a:cubicBezTo>
                  <a:pt x="1418" y="1544"/>
                  <a:pt x="1261" y="1387"/>
                  <a:pt x="1072" y="1387"/>
                </a:cubicBezTo>
                <a:lnTo>
                  <a:pt x="725" y="1387"/>
                </a:lnTo>
                <a:lnTo>
                  <a:pt x="725" y="378"/>
                </a:lnTo>
                <a:cubicBezTo>
                  <a:pt x="725" y="158"/>
                  <a:pt x="568" y="0"/>
                  <a:pt x="347"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2" name="Google Shape;372;p22">
            <a:extLst>
              <a:ext uri="{FF2B5EF4-FFF2-40B4-BE49-F238E27FC236}">
                <a16:creationId xmlns:a16="http://schemas.microsoft.com/office/drawing/2014/main" id="{7E2D8A29-C935-A39C-810A-76387F8F01CA}"/>
              </a:ext>
            </a:extLst>
          </p:cNvPr>
          <p:cNvSpPr/>
          <p:nvPr/>
        </p:nvSpPr>
        <p:spPr>
          <a:xfrm>
            <a:off x="4960315" y="4615794"/>
            <a:ext cx="605531" cy="605480"/>
          </a:xfrm>
          <a:custGeom>
            <a:avLst/>
            <a:gdLst/>
            <a:ahLst/>
            <a:cxnLst/>
            <a:rect l="l" t="t" r="r" b="b"/>
            <a:pathLst>
              <a:path w="11816" h="11815" extrusionOk="0">
                <a:moveTo>
                  <a:pt x="6207" y="693"/>
                </a:moveTo>
                <a:cubicBezTo>
                  <a:pt x="7877" y="819"/>
                  <a:pt x="9326" y="1670"/>
                  <a:pt x="10208" y="2993"/>
                </a:cubicBezTo>
                <a:lnTo>
                  <a:pt x="6207" y="5293"/>
                </a:lnTo>
                <a:lnTo>
                  <a:pt x="6207" y="693"/>
                </a:lnTo>
                <a:close/>
                <a:moveTo>
                  <a:pt x="10555" y="3623"/>
                </a:moveTo>
                <a:cubicBezTo>
                  <a:pt x="10901" y="4316"/>
                  <a:pt x="11090" y="5104"/>
                  <a:pt x="11090" y="5923"/>
                </a:cubicBezTo>
                <a:cubicBezTo>
                  <a:pt x="11090" y="7026"/>
                  <a:pt x="10744" y="8097"/>
                  <a:pt x="10114" y="8979"/>
                </a:cubicBezTo>
                <a:lnTo>
                  <a:pt x="6491" y="5986"/>
                </a:lnTo>
                <a:lnTo>
                  <a:pt x="10555" y="3623"/>
                </a:lnTo>
                <a:close/>
                <a:moveTo>
                  <a:pt x="5546" y="693"/>
                </a:moveTo>
                <a:lnTo>
                  <a:pt x="5546" y="5892"/>
                </a:lnTo>
                <a:cubicBezTo>
                  <a:pt x="5546" y="6018"/>
                  <a:pt x="5577" y="6081"/>
                  <a:pt x="5672" y="6175"/>
                </a:cubicBezTo>
                <a:lnTo>
                  <a:pt x="9673" y="9483"/>
                </a:lnTo>
                <a:cubicBezTo>
                  <a:pt x="8728" y="10491"/>
                  <a:pt x="7373" y="11121"/>
                  <a:pt x="5892" y="11121"/>
                </a:cubicBezTo>
                <a:cubicBezTo>
                  <a:pt x="3025" y="11121"/>
                  <a:pt x="662" y="8822"/>
                  <a:pt x="662" y="5892"/>
                </a:cubicBezTo>
                <a:cubicBezTo>
                  <a:pt x="662" y="3151"/>
                  <a:pt x="2836" y="851"/>
                  <a:pt x="5546" y="693"/>
                </a:cubicBezTo>
                <a:close/>
                <a:moveTo>
                  <a:pt x="5892" y="0"/>
                </a:moveTo>
                <a:cubicBezTo>
                  <a:pt x="2647" y="0"/>
                  <a:pt x="1" y="2615"/>
                  <a:pt x="1" y="5892"/>
                </a:cubicBezTo>
                <a:cubicBezTo>
                  <a:pt x="1" y="9168"/>
                  <a:pt x="2647" y="11814"/>
                  <a:pt x="5892" y="11814"/>
                </a:cubicBezTo>
                <a:cubicBezTo>
                  <a:pt x="9169" y="11814"/>
                  <a:pt x="11815" y="9168"/>
                  <a:pt x="11815" y="5892"/>
                </a:cubicBezTo>
                <a:cubicBezTo>
                  <a:pt x="11815" y="2678"/>
                  <a:pt x="9137" y="0"/>
                  <a:pt x="5892"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4" name="Google Shape;374;p22">
            <a:extLst>
              <a:ext uri="{FF2B5EF4-FFF2-40B4-BE49-F238E27FC236}">
                <a16:creationId xmlns:a16="http://schemas.microsoft.com/office/drawing/2014/main" id="{8F2B99F4-818C-079C-D3EB-F4F34F0854CC}"/>
              </a:ext>
            </a:extLst>
          </p:cNvPr>
          <p:cNvSpPr/>
          <p:nvPr/>
        </p:nvSpPr>
        <p:spPr>
          <a:xfrm>
            <a:off x="7626604" y="3635863"/>
            <a:ext cx="88862" cy="37205"/>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5" name="Google Shape;375;p22">
            <a:extLst>
              <a:ext uri="{FF2B5EF4-FFF2-40B4-BE49-F238E27FC236}">
                <a16:creationId xmlns:a16="http://schemas.microsoft.com/office/drawing/2014/main" id="{A7D203F8-1D25-37BA-3977-1356E2A8D702}"/>
              </a:ext>
            </a:extLst>
          </p:cNvPr>
          <p:cNvSpPr/>
          <p:nvPr/>
        </p:nvSpPr>
        <p:spPr>
          <a:xfrm>
            <a:off x="7607233" y="3710120"/>
            <a:ext cx="72719" cy="6949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6" name="Google Shape;376;p22">
            <a:extLst>
              <a:ext uri="{FF2B5EF4-FFF2-40B4-BE49-F238E27FC236}">
                <a16:creationId xmlns:a16="http://schemas.microsoft.com/office/drawing/2014/main" id="{8568215D-7A11-18DE-FA31-5FD066C09C99}"/>
              </a:ext>
            </a:extLst>
          </p:cNvPr>
          <p:cNvSpPr/>
          <p:nvPr/>
        </p:nvSpPr>
        <p:spPr>
          <a:xfrm>
            <a:off x="7608873" y="3530910"/>
            <a:ext cx="72668" cy="7072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7" name="Google Shape;377;p22">
            <a:extLst>
              <a:ext uri="{FF2B5EF4-FFF2-40B4-BE49-F238E27FC236}">
                <a16:creationId xmlns:a16="http://schemas.microsoft.com/office/drawing/2014/main" id="{EB7E6065-8F22-0A17-A57C-5A345A4E858A}"/>
              </a:ext>
            </a:extLst>
          </p:cNvPr>
          <p:cNvSpPr/>
          <p:nvPr/>
        </p:nvSpPr>
        <p:spPr>
          <a:xfrm>
            <a:off x="7106707" y="3425957"/>
            <a:ext cx="463423" cy="460195"/>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48" name="Google Shape;378;p22">
            <a:extLst>
              <a:ext uri="{FF2B5EF4-FFF2-40B4-BE49-F238E27FC236}">
                <a16:creationId xmlns:a16="http://schemas.microsoft.com/office/drawing/2014/main" id="{5677CD03-4EBF-43A7-DFD1-806CDF2D7889}"/>
              </a:ext>
            </a:extLst>
          </p:cNvPr>
          <p:cNvSpPr/>
          <p:nvPr/>
        </p:nvSpPr>
        <p:spPr>
          <a:xfrm>
            <a:off x="4264961" y="3360923"/>
            <a:ext cx="615216" cy="605480"/>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Tree>
    <p:extLst>
      <p:ext uri="{BB962C8B-B14F-4D97-AF65-F5344CB8AC3E}">
        <p14:creationId xmlns:p14="http://schemas.microsoft.com/office/powerpoint/2010/main" val="580839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97DFD-E771-4CE0-06DB-D6BA98640B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06EE31-C4CB-AC34-69ED-96B48B80AA25}"/>
              </a:ext>
            </a:extLst>
          </p:cNvPr>
          <p:cNvSpPr>
            <a:spLocks noGrp="1"/>
          </p:cNvSpPr>
          <p:nvPr>
            <p:ph type="title"/>
          </p:nvPr>
        </p:nvSpPr>
        <p:spPr>
          <a:xfrm>
            <a:off x="632617" y="683334"/>
            <a:ext cx="11155361" cy="461665"/>
          </a:xfrm>
        </p:spPr>
        <p:txBody>
          <a:bodyPr/>
          <a:lstStyle/>
          <a:p>
            <a:r>
              <a:rPr lang="en-US" dirty="0">
                <a:solidFill>
                  <a:srgbClr val="007B4E"/>
                </a:solidFill>
              </a:rPr>
              <a:t>Other Documents</a:t>
            </a:r>
            <a:endParaRPr lang="en-GB" dirty="0">
              <a:solidFill>
                <a:srgbClr val="007B4E"/>
              </a:solidFill>
            </a:endParaRPr>
          </a:p>
        </p:txBody>
      </p:sp>
      <p:sp>
        <p:nvSpPr>
          <p:cNvPr id="4" name="TextBox 3">
            <a:extLst>
              <a:ext uri="{FF2B5EF4-FFF2-40B4-BE49-F238E27FC236}">
                <a16:creationId xmlns:a16="http://schemas.microsoft.com/office/drawing/2014/main" id="{CD69FA3B-4C22-5A9B-5906-E5337BF74A5C}"/>
              </a:ext>
            </a:extLst>
          </p:cNvPr>
          <p:cNvSpPr txBox="1"/>
          <p:nvPr/>
        </p:nvSpPr>
        <p:spPr>
          <a:xfrm>
            <a:off x="631825" y="1987211"/>
            <a:ext cx="5369034" cy="2466829"/>
          </a:xfrm>
          <a:prstGeom prst="rect">
            <a:avLst/>
          </a:prstGeom>
          <a:noFill/>
        </p:spPr>
        <p:txBody>
          <a:bodyPr wrap="square" rtlCol="0">
            <a:spAutoFit/>
          </a:bodyPr>
          <a:lstStyle/>
          <a:p>
            <a:r>
              <a:rPr lang="en-GB" sz="1600" dirty="0">
                <a:solidFill>
                  <a:srgbClr val="007B4E"/>
                </a:solidFill>
                <a:latin typeface="Arial" panose="020B0604020202020204" pitchFamily="34" charset="0"/>
                <a:cs typeface="Arial" panose="020B0604020202020204" pitchFamily="34" charset="0"/>
              </a:rPr>
              <a:t>To be used to construct the sample of eligible service users for the survey.</a:t>
            </a:r>
            <a:endParaRPr lang="en-GB" sz="1600" b="1" dirty="0">
              <a:solidFill>
                <a:srgbClr val="007B4E"/>
              </a:solidFill>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Includes</a:t>
            </a:r>
            <a:r>
              <a:rPr lang="en-US" sz="1600" dirty="0">
                <a:solidFill>
                  <a:srgbClr val="4A4A49"/>
                </a:solidFill>
                <a:latin typeface="Arial" panose="020B0604020202020204"/>
                <a:cs typeface="Arial" panose="020B0604020202020204" pitchFamily="34" charset="0"/>
              </a:rPr>
              <a:t> </a:t>
            </a: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all relevant fields for the sample details, mailing details and fieldwork variables.</a:t>
            </a:r>
            <a:endParaRPr kumimoji="0" lang="en-GB" sz="1600" b="0" i="0" u="none" strike="noStrike" kern="1200" cap="none" spc="0" normalizeH="0" baseline="0" noProof="0" dirty="0">
              <a:ln>
                <a:noFill/>
              </a:ln>
              <a:solidFill>
                <a:srgbClr val="4A4A49"/>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lang="en-GB" sz="1600" dirty="0">
                <a:solidFill>
                  <a:srgbClr val="4A4A49"/>
                </a:solidFill>
                <a:latin typeface="Arial" panose="020B0604020202020204" pitchFamily="34" charset="0"/>
                <a:cs typeface="Arial" panose="020B0604020202020204" pitchFamily="34" charset="0"/>
              </a:rPr>
              <a:t>The sample construction spreadsheet is available for download from the </a:t>
            </a:r>
            <a:r>
              <a:rPr lang="en-GB" sz="1600" dirty="0">
                <a:solidFill>
                  <a:srgbClr val="007B4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patient survey website</a:t>
            </a:r>
            <a:r>
              <a:rPr lang="en-GB" sz="1600" dirty="0">
                <a:solidFill>
                  <a:srgbClr val="4A4A49"/>
                </a:solidFill>
                <a:latin typeface="Arial" panose="020B0604020202020204" pitchFamily="34" charset="0"/>
                <a:cs typeface="Arial" panose="020B0604020202020204" pitchFamily="34" charset="0"/>
              </a:rPr>
              <a:t>. </a:t>
            </a:r>
          </a:p>
          <a:p>
            <a:pPr marL="285750" indent="-285750">
              <a:buClr>
                <a:srgbClr val="007B4E"/>
              </a:buClr>
              <a:buFont typeface="Courier New" panose="02070309020205020404" pitchFamily="49" charset="0"/>
              <a:buChar char="o"/>
            </a:pPr>
            <a:endParaRPr lang="en-GB" dirty="0">
              <a:solidFill>
                <a:srgbClr val="4A4A4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rgbClr val="4A4A49"/>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6BEA052-4E8E-6519-3AF6-4B6F7ECA99D3}"/>
              </a:ext>
            </a:extLst>
          </p:cNvPr>
          <p:cNvSpPr txBox="1">
            <a:spLocks/>
          </p:cNvSpPr>
          <p:nvPr/>
        </p:nvSpPr>
        <p:spPr>
          <a:xfrm>
            <a:off x="6447355" y="1061915"/>
            <a:ext cx="5168409" cy="989985"/>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rgbClr val="007B4E"/>
                </a:solidFill>
                <a:latin typeface="Arial" panose="020B0604020202020204" pitchFamily="34" charset="0"/>
                <a:cs typeface="Arial" panose="020B0604020202020204" pitchFamily="34" charset="0"/>
              </a:rPr>
              <a:t>Instruction Manuals: Sample Declaration Forms</a:t>
            </a:r>
          </a:p>
        </p:txBody>
      </p:sp>
      <p:sp>
        <p:nvSpPr>
          <p:cNvPr id="6" name="TextBox 5">
            <a:extLst>
              <a:ext uri="{FF2B5EF4-FFF2-40B4-BE49-F238E27FC236}">
                <a16:creationId xmlns:a16="http://schemas.microsoft.com/office/drawing/2014/main" id="{5BFC4DDF-5586-7EDB-ECC7-E84EBCE83D1B}"/>
              </a:ext>
            </a:extLst>
          </p:cNvPr>
          <p:cNvSpPr txBox="1"/>
          <p:nvPr/>
        </p:nvSpPr>
        <p:spPr>
          <a:xfrm>
            <a:off x="6418152" y="1958363"/>
            <a:ext cx="5569280" cy="2553391"/>
          </a:xfrm>
          <a:prstGeom prst="rect">
            <a:avLst/>
          </a:prstGeom>
          <a:noFill/>
        </p:spPr>
        <p:txBody>
          <a:bodyPr wrap="square" rtlCol="0">
            <a:spAutoFit/>
          </a:bodyPr>
          <a:lstStyle/>
          <a:p>
            <a:r>
              <a:rPr lang="en-GB" sz="1600" dirty="0">
                <a:solidFill>
                  <a:srgbClr val="007B4E"/>
                </a:solidFill>
                <a:latin typeface="Arial" panose="020B0604020202020204" pitchFamily="34" charset="0"/>
                <a:cs typeface="Arial" panose="020B0604020202020204" pitchFamily="34" charset="0"/>
              </a:rPr>
              <a:t>To be used to check your sample has been correctly drawn before submission to your contractor or the SCC.</a:t>
            </a:r>
            <a:endParaRPr lang="en-GB" sz="1600" b="1" dirty="0">
              <a:solidFill>
                <a:srgbClr val="007B4E"/>
              </a:solidFill>
              <a:latin typeface="Arial" panose="020B0604020202020204" pitchFamily="34" charset="0"/>
              <a:cs typeface="Arial" panose="020B0604020202020204" pitchFamily="34" charset="0"/>
            </a:endParaRPr>
          </a:p>
          <a:p>
            <a:pPr marL="342900" lvl="1" indent="-342900">
              <a:lnSpc>
                <a:spcPct val="114000"/>
              </a:lnSpc>
              <a:spcBef>
                <a:spcPts val="800"/>
              </a:spcBef>
              <a:buClr>
                <a:srgbClr val="007B4E"/>
              </a:buClr>
              <a:buSzPct val="85000"/>
              <a:buFont typeface="Courier New" panose="02070309020205020404" pitchFamily="49" charset="0"/>
              <a:buChar char="o"/>
              <a:defRPr/>
            </a:pPr>
            <a:r>
              <a:rPr lang="en-US" sz="1600" dirty="0">
                <a:solidFill>
                  <a:srgbClr val="4A4A49"/>
                </a:solidFill>
                <a:latin typeface="Arial" panose="020B0604020202020204"/>
                <a:cs typeface="Arial" panose="020B0604020202020204" pitchFamily="34" charset="0"/>
              </a:rPr>
              <a:t>Includes – instructions, checklist, declaration agreement.</a:t>
            </a:r>
          </a:p>
          <a:p>
            <a:pPr marL="342900" lvl="1" indent="-342900">
              <a:lnSpc>
                <a:spcPct val="114000"/>
              </a:lnSpc>
              <a:spcBef>
                <a:spcPts val="800"/>
              </a:spcBef>
              <a:buClr>
                <a:srgbClr val="007B4E"/>
              </a:buClr>
              <a:buSzPct val="85000"/>
              <a:buFont typeface="Courier New" panose="02070309020205020404" pitchFamily="49" charset="0"/>
              <a:buChar char="o"/>
              <a:defRPr/>
            </a:pPr>
            <a:r>
              <a:rPr lang="en-US" sz="1600" dirty="0">
                <a:solidFill>
                  <a:srgbClr val="4A4A49"/>
                </a:solidFill>
                <a:latin typeface="Arial" panose="020B0604020202020204"/>
                <a:cs typeface="Arial" panose="020B0604020202020204" pitchFamily="34" charset="0"/>
              </a:rPr>
              <a:t>Must be signed by the sample drawer AND your Caldicott Guardian prior to submission.</a:t>
            </a:r>
          </a:p>
          <a:p>
            <a:pPr marL="342900" lvl="1" indent="-342900">
              <a:lnSpc>
                <a:spcPct val="114000"/>
              </a:lnSpc>
              <a:spcBef>
                <a:spcPts val="800"/>
              </a:spcBef>
              <a:buClr>
                <a:srgbClr val="007B4E"/>
              </a:buClr>
              <a:buSzPct val="85000"/>
              <a:buFont typeface="Courier New" panose="02070309020205020404" pitchFamily="49" charset="0"/>
              <a:buChar char="o"/>
              <a:defRPr/>
            </a:pPr>
            <a:r>
              <a:rPr lang="en-GB" sz="1600" dirty="0">
                <a:latin typeface="Arial" panose="020B0604020202020204" pitchFamily="34" charset="0"/>
                <a:cs typeface="Arial" panose="020B0604020202020204" pitchFamily="34" charset="0"/>
              </a:rPr>
              <a:t>The sample declaration form is available for download from the </a:t>
            </a:r>
            <a:r>
              <a:rPr lang="en-GB" sz="1600" dirty="0">
                <a:solidFill>
                  <a:srgbClr val="007B4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patient survey website</a:t>
            </a:r>
            <a:r>
              <a:rPr lang="en-GB" sz="1600" dirty="0">
                <a:latin typeface="Arial" panose="020B0604020202020204" pitchFamily="34" charset="0"/>
                <a:cs typeface="Arial" panose="020B0604020202020204" pitchFamily="34" charset="0"/>
              </a:rPr>
              <a:t>. </a:t>
            </a:r>
          </a:p>
        </p:txBody>
      </p:sp>
      <p:sp>
        <p:nvSpPr>
          <p:cNvPr id="10" name="Title 1">
            <a:extLst>
              <a:ext uri="{FF2B5EF4-FFF2-40B4-BE49-F238E27FC236}">
                <a16:creationId xmlns:a16="http://schemas.microsoft.com/office/drawing/2014/main" id="{499B4979-76B1-1865-ECBE-256218D45FF1}"/>
              </a:ext>
            </a:extLst>
          </p:cNvPr>
          <p:cNvSpPr txBox="1">
            <a:spLocks/>
          </p:cNvSpPr>
          <p:nvPr/>
        </p:nvSpPr>
        <p:spPr>
          <a:xfrm>
            <a:off x="631825" y="1329682"/>
            <a:ext cx="5168409" cy="657530"/>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a:lnSpc>
                <a:spcPct val="90000"/>
              </a:lnSpc>
            </a:pPr>
            <a:r>
              <a:rPr lang="en-GB" sz="1800" b="1" dirty="0">
                <a:solidFill>
                  <a:srgbClr val="007B4E"/>
                </a:solidFill>
                <a:latin typeface="Arial" panose="020B0604020202020204" pitchFamily="34" charset="0"/>
                <a:cs typeface="Arial" panose="020B0604020202020204" pitchFamily="34" charset="0"/>
              </a:rPr>
              <a:t>Instruction Manuals: Sample Construction spreadsheet</a:t>
            </a:r>
          </a:p>
        </p:txBody>
      </p:sp>
    </p:spTree>
    <p:extLst>
      <p:ext uri="{BB962C8B-B14F-4D97-AF65-F5344CB8AC3E}">
        <p14:creationId xmlns:p14="http://schemas.microsoft.com/office/powerpoint/2010/main" val="4018814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A350C-7129-11BD-0CAC-59E7A0B5C0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71117E-52C6-2490-B77E-6E156F311EF1}"/>
              </a:ext>
            </a:extLst>
          </p:cNvPr>
          <p:cNvSpPr>
            <a:spLocks noGrp="1"/>
          </p:cNvSpPr>
          <p:nvPr>
            <p:ph type="title"/>
          </p:nvPr>
        </p:nvSpPr>
        <p:spPr>
          <a:xfrm>
            <a:off x="632618" y="683334"/>
            <a:ext cx="11155361" cy="461665"/>
          </a:xfrm>
        </p:spPr>
        <p:txBody>
          <a:bodyPr/>
          <a:lstStyle/>
          <a:p>
            <a:r>
              <a:rPr lang="en-US" dirty="0">
                <a:solidFill>
                  <a:srgbClr val="007B4E"/>
                </a:solidFill>
              </a:rPr>
              <a:t>Generic NPSP Instruction Documents</a:t>
            </a:r>
            <a:endParaRPr lang="en-GB" dirty="0">
              <a:solidFill>
                <a:srgbClr val="007B4E"/>
              </a:solidFill>
            </a:endParaRPr>
          </a:p>
        </p:txBody>
      </p:sp>
      <p:sp>
        <p:nvSpPr>
          <p:cNvPr id="6" name="Content Placeholder 2">
            <a:extLst>
              <a:ext uri="{FF2B5EF4-FFF2-40B4-BE49-F238E27FC236}">
                <a16:creationId xmlns:a16="http://schemas.microsoft.com/office/drawing/2014/main" id="{B08EE230-7096-1176-2A91-1F5D58B40303}"/>
              </a:ext>
            </a:extLst>
          </p:cNvPr>
          <p:cNvSpPr>
            <a:spLocks noGrp="1"/>
          </p:cNvSpPr>
          <p:nvPr>
            <p:ph idx="1"/>
          </p:nvPr>
        </p:nvSpPr>
        <p:spPr>
          <a:xfrm>
            <a:off x="608965" y="1537900"/>
            <a:ext cx="10964562" cy="1261641"/>
          </a:xfrm>
        </p:spPr>
        <p:txBody>
          <a:bodyPr>
            <a:normAutofit/>
          </a:bodyPr>
          <a:lstStyle/>
          <a:p>
            <a:r>
              <a:rPr lang="en-GB" sz="1600" dirty="0">
                <a:cs typeface="Arial" panose="020B0604020202020204" pitchFamily="34" charset="0"/>
              </a:rPr>
              <a:t>Other instructional documents that are useful for implementing the 2025 Community Mental Health Survey can be found on the </a:t>
            </a:r>
            <a:r>
              <a:rPr lang="en-GB" sz="1600" dirty="0">
                <a:solidFill>
                  <a:srgbClr val="4D4D4D"/>
                </a:solidFill>
                <a:hlinkClick r:id="rId3">
                  <a:extLst>
                    <a:ext uri="{A12FA001-AC4F-418D-AE19-62706E023703}">
                      <ahyp:hlinkClr xmlns:ahyp="http://schemas.microsoft.com/office/drawing/2018/hyperlinkcolor" val="tx"/>
                    </a:ext>
                  </a:extLst>
                </a:hlinkClick>
              </a:rPr>
              <a:t>NHS Surveys website</a:t>
            </a:r>
            <a:r>
              <a:rPr lang="en-GB" sz="1600" dirty="0">
                <a:solidFill>
                  <a:srgbClr val="007B4E"/>
                </a:solidFill>
              </a:rPr>
              <a:t>:</a:t>
            </a:r>
          </a:p>
        </p:txBody>
      </p:sp>
      <p:sp>
        <p:nvSpPr>
          <p:cNvPr id="7" name="Content Placeholder 2">
            <a:extLst>
              <a:ext uri="{FF2B5EF4-FFF2-40B4-BE49-F238E27FC236}">
                <a16:creationId xmlns:a16="http://schemas.microsoft.com/office/drawing/2014/main" id="{537CDFEE-FAE0-E431-DC14-33DF8479F06B}"/>
              </a:ext>
            </a:extLst>
          </p:cNvPr>
          <p:cNvSpPr txBox="1">
            <a:spLocks/>
          </p:cNvSpPr>
          <p:nvPr/>
        </p:nvSpPr>
        <p:spPr>
          <a:xfrm>
            <a:off x="608965" y="2614884"/>
            <a:ext cx="5686505" cy="3230323"/>
          </a:xfrm>
          <a:prstGeom prst="roundRect">
            <a:avLst>
              <a:gd name="adj" fmla="val 2519"/>
            </a:avLst>
          </a:prstGeom>
          <a:solidFill>
            <a:schemeClr val="bg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a:tabLst/>
              <a:defRPr/>
            </a:pP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Patient feedback and the NHS Constitution</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a:tabLst/>
              <a:defRPr/>
            </a:pP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Setting up a project team</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a:tabLst/>
              <a:defRPr/>
            </a:pP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Data protection and confidentiality</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a:tabLst/>
              <a:defRPr/>
            </a:pP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Ethical issues, ethical committees and research governance</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a:tabLst/>
              <a:defRPr/>
            </a:pP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Collecting data from non-English speaking populations</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a:tabLst/>
              <a:defRPr/>
            </a:pP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Publicising the survey</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C2F1DD3B-9D6C-32EC-5FD1-3B479172F7FF}"/>
              </a:ext>
            </a:extLst>
          </p:cNvPr>
          <p:cNvSpPr txBox="1">
            <a:spLocks/>
          </p:cNvSpPr>
          <p:nvPr/>
        </p:nvSpPr>
        <p:spPr>
          <a:xfrm>
            <a:off x="6897354" y="2605037"/>
            <a:ext cx="4866972" cy="3250016"/>
          </a:xfrm>
          <a:prstGeom prst="roundRect">
            <a:avLst>
              <a:gd name="adj" fmla="val 2519"/>
            </a:avLst>
          </a:prstGeom>
          <a:solidFill>
            <a:schemeClr val="bg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startAt="7"/>
              <a:tabLst/>
              <a:defRPr/>
            </a:pP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Implementing the survey – practicalities</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startAt="7"/>
              <a:tabLst/>
              <a:defRPr/>
            </a:pP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12">
                  <a:extLst>
                    <a:ext uri="{A12FA001-AC4F-418D-AE19-62706E023703}">
                      <ahyp:hlinkClr xmlns:ahyp="http://schemas.microsoft.com/office/drawing/2018/hyperlinkcolor" val="tx"/>
                    </a:ext>
                  </a:extLst>
                </a:hlinkClick>
              </a:rPr>
              <a:t>Submitting samples</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startAt="7"/>
              <a:tabLst/>
              <a:defRPr/>
            </a:pPr>
            <a:r>
              <a:rPr kumimoji="0" lang="en-US"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13">
                  <a:extLst>
                    <a:ext uri="{A12FA001-AC4F-418D-AE19-62706E023703}">
                      <ahyp:hlinkClr xmlns:ahyp="http://schemas.microsoft.com/office/drawing/2018/hyperlinkcolor" val="tx"/>
                    </a:ext>
                  </a:extLst>
                </a:hlinkClick>
              </a:rPr>
              <a:t>Entering and submitting final data</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startAt="7"/>
              <a:tabLst/>
              <a:defRPr/>
            </a:pP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14">
                  <a:extLst>
                    <a:ext uri="{A12FA001-AC4F-418D-AE19-62706E023703}">
                      <ahyp:hlinkClr xmlns:ahyp="http://schemas.microsoft.com/office/drawing/2018/hyperlinkcolor" val="tx"/>
                    </a:ext>
                  </a:extLst>
                </a:hlinkClick>
              </a:rPr>
              <a:t>Making sense of the data</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startAt="7"/>
              <a:tabLst/>
              <a:defRPr/>
            </a:pP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15">
                  <a:extLst>
                    <a:ext uri="{A12FA001-AC4F-418D-AE19-62706E023703}">
                      <ahyp:hlinkClr xmlns:ahyp="http://schemas.microsoft.com/office/drawing/2018/hyperlinkcolor" val="tx"/>
                    </a:ext>
                  </a:extLst>
                </a:hlinkClick>
              </a:rPr>
              <a:t>Reporting results</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startAt="7"/>
              <a:tabLst/>
              <a:defRPr/>
            </a:pP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16">
                  <a:extLst>
                    <a:ext uri="{A12FA001-AC4F-418D-AE19-62706E023703}">
                      <ahyp:hlinkClr xmlns:ahyp="http://schemas.microsoft.com/office/drawing/2018/hyperlinkcolor" val="tx"/>
                    </a:ext>
                  </a:extLst>
                </a:hlinkClick>
              </a:rPr>
              <a:t>Updated trust-level benchmark reports</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a:p>
            <a:pPr marL="441325" marR="0" lvl="1" indent="-342900" algn="l" defTabSz="914400" rtl="0" eaLnBrk="1" fontAlgn="auto" latinLnBrk="0" hangingPunct="1">
              <a:lnSpc>
                <a:spcPct val="150000"/>
              </a:lnSpc>
              <a:spcBef>
                <a:spcPts val="250"/>
              </a:spcBef>
              <a:spcAft>
                <a:spcPts val="0"/>
              </a:spcAft>
              <a:buClrTx/>
              <a:buSzPct val="100000"/>
              <a:buFont typeface="+mj-lt"/>
              <a:buAutoNum type="arabicParenR" startAt="7"/>
              <a:tabLst/>
              <a:defRPr/>
            </a:pP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hlinkClick r:id="rId17">
                  <a:extLst>
                    <a:ext uri="{A12FA001-AC4F-418D-AE19-62706E023703}">
                      <ahyp:hlinkClr xmlns:ahyp="http://schemas.microsoft.com/office/drawing/2018/hyperlinkcolor" val="tx"/>
                    </a:ext>
                  </a:extLst>
                </a:hlinkClick>
              </a:rPr>
              <a:t>Universal glossary</a:t>
            </a:r>
            <a:endParaRPr kumimoji="0" lang="en-GB" sz="1600" b="0" i="0" u="none" strike="noStrike" kern="1200" cap="none" spc="0" normalizeH="0" baseline="0" noProof="0" dirty="0">
              <a:ln>
                <a:noFill/>
              </a:ln>
              <a:solidFill>
                <a:srgbClr val="5785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526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356E22C-797A-FD3C-D6E3-5EAB37E0DA25}"/>
              </a:ext>
            </a:extLst>
          </p:cNvPr>
          <p:cNvSpPr txBox="1">
            <a:spLocks/>
          </p:cNvSpPr>
          <p:nvPr/>
        </p:nvSpPr>
        <p:spPr>
          <a:xfrm>
            <a:off x="688342" y="641879"/>
            <a:ext cx="5578474"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7B4E"/>
                </a:solidFill>
                <a:effectLst/>
                <a:uLnTx/>
                <a:uFillTx/>
                <a:latin typeface="Arial" panose="020B0604020202020204"/>
                <a:ea typeface="+mj-ea"/>
                <a:cs typeface="+mj-cs"/>
              </a:rPr>
              <a:t>Entering fieldwork</a:t>
            </a:r>
            <a:endParaRPr kumimoji="0" lang="en-GB" sz="3000" b="0" i="0" u="none" strike="noStrike" kern="1200" cap="none" spc="0" normalizeH="0" baseline="0" noProof="0" dirty="0">
              <a:ln>
                <a:noFill/>
              </a:ln>
              <a:solidFill>
                <a:srgbClr val="007B4E"/>
              </a:solidFill>
              <a:effectLst/>
              <a:uLnTx/>
              <a:uFillTx/>
              <a:latin typeface="Arial" panose="020B0604020202020204"/>
              <a:ea typeface="+mj-ea"/>
              <a:cs typeface="+mj-cs"/>
            </a:endParaRPr>
          </a:p>
        </p:txBody>
      </p:sp>
    </p:spTree>
    <p:extLst>
      <p:ext uri="{BB962C8B-B14F-4D97-AF65-F5344CB8AC3E}">
        <p14:creationId xmlns:p14="http://schemas.microsoft.com/office/powerpoint/2010/main" val="241468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92E7A-8912-9248-6A86-7ACEEB2A3695}"/>
            </a:ext>
          </a:extLst>
        </p:cNvPr>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CE15A385-93CF-B852-A344-6FD151CE3AB1}"/>
              </a:ext>
            </a:extLst>
          </p:cNvPr>
          <p:cNvSpPr txBox="1">
            <a:spLocks/>
          </p:cNvSpPr>
          <p:nvPr/>
        </p:nvSpPr>
        <p:spPr>
          <a:xfrm>
            <a:off x="734694" y="1269698"/>
            <a:ext cx="11155362" cy="4575255"/>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D4639"/>
                </a:solidFill>
                <a:effectLst/>
                <a:uLnTx/>
                <a:uFillTx/>
                <a:latin typeface="Arial" panose="020B0604020202020204"/>
                <a:ea typeface="+mn-ea"/>
                <a:cs typeface="+mn-cs"/>
              </a:rPr>
              <a:t>Entering fieldwork on time or earlier will help your trust to maximise responses rates, providing your trust with more data.</a:t>
            </a:r>
          </a:p>
          <a:p>
            <a:pPr marL="1332000" marR="0" lvl="4" indent="-34290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Char char="¡"/>
              <a:tabLst/>
              <a:defRPr/>
            </a:pPr>
            <a:endPar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17" name="Title 2">
            <a:extLst>
              <a:ext uri="{FF2B5EF4-FFF2-40B4-BE49-F238E27FC236}">
                <a16:creationId xmlns:a16="http://schemas.microsoft.com/office/drawing/2014/main" id="{8DDBF0F8-BA59-FCDF-91C9-16B354FE4DD2}"/>
              </a:ext>
            </a:extLst>
          </p:cNvPr>
          <p:cNvSpPr txBox="1">
            <a:spLocks/>
          </p:cNvSpPr>
          <p:nvPr/>
        </p:nvSpPr>
        <p:spPr>
          <a:xfrm>
            <a:off x="700405" y="649346"/>
            <a:ext cx="11155361"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7B4E"/>
                </a:solidFill>
                <a:effectLst/>
                <a:uLnTx/>
                <a:uFillTx/>
                <a:latin typeface="Arial" panose="020B0604020202020204"/>
                <a:ea typeface="+mj-ea"/>
                <a:cs typeface="+mj-cs"/>
              </a:rPr>
              <a:t>Entering fieldwork early / on time</a:t>
            </a:r>
            <a:endParaRPr kumimoji="0" lang="en-GB" sz="3000" b="0" i="0" u="none" strike="noStrike" kern="1200" cap="none" spc="0" normalizeH="0" baseline="0" noProof="0" dirty="0">
              <a:ln>
                <a:noFill/>
              </a:ln>
              <a:solidFill>
                <a:srgbClr val="007B4E"/>
              </a:solidFill>
              <a:effectLst/>
              <a:uLnTx/>
              <a:uFillTx/>
              <a:latin typeface="Arial" panose="020B0604020202020204"/>
              <a:ea typeface="+mj-ea"/>
              <a:cs typeface="+mj-cs"/>
            </a:endParaRPr>
          </a:p>
        </p:txBody>
      </p:sp>
      <p:sp>
        <p:nvSpPr>
          <p:cNvPr id="18" name="Google Shape;646;p26">
            <a:extLst>
              <a:ext uri="{FF2B5EF4-FFF2-40B4-BE49-F238E27FC236}">
                <a16:creationId xmlns:a16="http://schemas.microsoft.com/office/drawing/2014/main" id="{1BAD855E-BAD5-070C-97AC-41EE832B184F}"/>
              </a:ext>
            </a:extLst>
          </p:cNvPr>
          <p:cNvSpPr/>
          <p:nvPr/>
        </p:nvSpPr>
        <p:spPr>
          <a:xfrm>
            <a:off x="8413699" y="4220598"/>
            <a:ext cx="2452211" cy="2027882"/>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4A4A49"/>
              </a:solidFill>
              <a:effectLst/>
              <a:uLnTx/>
              <a:uFillTx/>
              <a:latin typeface="Arial" panose="020B0604020202020204"/>
            </a:endParaRPr>
          </a:p>
        </p:txBody>
      </p:sp>
      <p:sp>
        <p:nvSpPr>
          <p:cNvPr id="19" name="Google Shape;647;p26">
            <a:extLst>
              <a:ext uri="{FF2B5EF4-FFF2-40B4-BE49-F238E27FC236}">
                <a16:creationId xmlns:a16="http://schemas.microsoft.com/office/drawing/2014/main" id="{A38B96F0-8C48-24A5-C0AC-610AAA8DBD66}"/>
              </a:ext>
            </a:extLst>
          </p:cNvPr>
          <p:cNvSpPr/>
          <p:nvPr/>
        </p:nvSpPr>
        <p:spPr>
          <a:xfrm>
            <a:off x="8738446" y="4489263"/>
            <a:ext cx="1802716" cy="1490552"/>
          </a:xfrm>
          <a:prstGeom prst="hexagon">
            <a:avLst>
              <a:gd name="adj" fmla="val 28729"/>
              <a:gd name="vf" fmla="val 115470"/>
            </a:avLst>
          </a:prstGeom>
          <a:solidFill>
            <a:srgbClr val="007B4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4A4A49"/>
              </a:solidFill>
              <a:effectLst/>
              <a:uLnTx/>
              <a:uFillTx/>
              <a:latin typeface="Arial" panose="020B0604020202020204"/>
            </a:endParaRPr>
          </a:p>
        </p:txBody>
      </p:sp>
      <p:sp>
        <p:nvSpPr>
          <p:cNvPr id="20" name="TextBox 19">
            <a:extLst>
              <a:ext uri="{FF2B5EF4-FFF2-40B4-BE49-F238E27FC236}">
                <a16:creationId xmlns:a16="http://schemas.microsoft.com/office/drawing/2014/main" id="{68C1BA5A-6687-E427-C960-B48292FC8F8C}"/>
              </a:ext>
            </a:extLst>
          </p:cNvPr>
          <p:cNvSpPr txBox="1"/>
          <p:nvPr/>
        </p:nvSpPr>
        <p:spPr>
          <a:xfrm>
            <a:off x="734694" y="1653874"/>
            <a:ext cx="7083706" cy="3108543"/>
          </a:xfrm>
          <a:prstGeom prst="rect">
            <a:avLst/>
          </a:prstGeom>
          <a:noFill/>
        </p:spPr>
        <p:txBody>
          <a:bodyPr wrap="square">
            <a:spAutoFit/>
          </a:bodyPr>
          <a:lstStyle/>
          <a:p>
            <a:pPr marL="285750" indent="-285750">
              <a:buClr>
                <a:srgbClr val="007B4E"/>
              </a:buClr>
              <a:buFont typeface="Wingdings" panose="05000000000000000000" pitchFamily="2" charset="2"/>
              <a:buChar char="ü"/>
            </a:pPr>
            <a:endParaRPr lang="en-GB" sz="1600" dirty="0">
              <a:solidFill>
                <a:srgbClr val="4D4639"/>
              </a:solidFill>
              <a:latin typeface="Arial" panose="020B0604020202020204"/>
            </a:endParaRPr>
          </a:p>
          <a:p>
            <a:pPr marL="342900" indent="-342900">
              <a:spcAft>
                <a:spcPts val="600"/>
              </a:spcAft>
              <a:buClr>
                <a:srgbClr val="007B4E"/>
              </a:buClr>
              <a:buSzPct val="100000"/>
              <a:buFont typeface="Wingdings" panose="05000000000000000000" pitchFamily="2" charset="2"/>
              <a:buChar char="ü"/>
            </a:pPr>
            <a:r>
              <a:rPr lang="en-GB" sz="1600" dirty="0">
                <a:solidFill>
                  <a:srgbClr val="4D4639"/>
                </a:solidFill>
                <a:latin typeface="Arial" panose="020B0604020202020204"/>
              </a:rPr>
              <a:t>Ensure you have a </a:t>
            </a:r>
            <a:r>
              <a:rPr lang="en-GB" sz="1600" b="1" dirty="0">
                <a:solidFill>
                  <a:srgbClr val="4D4639"/>
                </a:solidFill>
                <a:latin typeface="Arial" panose="020B0604020202020204"/>
              </a:rPr>
              <a:t>survey team </a:t>
            </a:r>
            <a:r>
              <a:rPr lang="en-GB" sz="1600" dirty="0">
                <a:solidFill>
                  <a:srgbClr val="4D4639"/>
                </a:solidFill>
                <a:latin typeface="Arial" panose="020B0604020202020204"/>
              </a:rPr>
              <a:t>in place before you start drawing your sample.</a:t>
            </a:r>
          </a:p>
          <a:p>
            <a:pPr marL="342900" indent="-342900">
              <a:spcAft>
                <a:spcPts val="600"/>
              </a:spcAft>
              <a:buClr>
                <a:srgbClr val="007B4E"/>
              </a:buClr>
              <a:buSzPct val="100000"/>
              <a:buFont typeface="Wingdings" panose="05000000000000000000" pitchFamily="2" charset="2"/>
              <a:buChar char="ü"/>
            </a:pPr>
            <a:r>
              <a:rPr lang="en-GB" sz="1600" dirty="0">
                <a:solidFill>
                  <a:srgbClr val="4D4639"/>
                </a:solidFill>
                <a:latin typeface="Arial" panose="020B0604020202020204"/>
              </a:rPr>
              <a:t>Generate your sample promptly - begin preparing now.</a:t>
            </a:r>
          </a:p>
          <a:p>
            <a:pPr marL="342900" indent="-342900">
              <a:spcAft>
                <a:spcPts val="600"/>
              </a:spcAft>
              <a:buClr>
                <a:srgbClr val="007B4E"/>
              </a:buClr>
              <a:buSzPct val="100000"/>
              <a:buFont typeface="Wingdings" panose="05000000000000000000" pitchFamily="2" charset="2"/>
              <a:buChar char="ü"/>
            </a:pPr>
            <a:r>
              <a:rPr lang="en-GB" sz="1600" dirty="0">
                <a:solidFill>
                  <a:srgbClr val="4D4639"/>
                </a:solidFill>
                <a:latin typeface="Arial" panose="020B0604020202020204"/>
              </a:rPr>
              <a:t>Respond to queries as soon as possible to avoid unnecessary delays.</a:t>
            </a:r>
          </a:p>
          <a:p>
            <a:pPr marL="342900" indent="-342900">
              <a:spcAft>
                <a:spcPts val="600"/>
              </a:spcAft>
              <a:buClr>
                <a:srgbClr val="007B4E"/>
              </a:buClr>
              <a:buSzPct val="100000"/>
              <a:buFont typeface="Wingdings" panose="05000000000000000000" pitchFamily="2" charset="2"/>
              <a:buChar char="ü"/>
            </a:pPr>
            <a:r>
              <a:rPr lang="en-GB" sz="1600" dirty="0">
                <a:solidFill>
                  <a:srgbClr val="4D4639"/>
                </a:solidFill>
                <a:latin typeface="Arial" panose="020B0604020202020204"/>
              </a:rPr>
              <a:t>Ensure there is sufficient resourcing around the time of drawing your sample and answering queries – communicate with your team, handover tasks if people are going to be on leave and let your contractor and the SCC know any updates.</a:t>
            </a:r>
          </a:p>
          <a:p>
            <a:pPr marL="342900" indent="-342900">
              <a:spcAft>
                <a:spcPts val="600"/>
              </a:spcAft>
              <a:buClr>
                <a:srgbClr val="007B4E"/>
              </a:buClr>
              <a:buSzPct val="100000"/>
              <a:buFont typeface="Wingdings" panose="05000000000000000000" pitchFamily="2" charset="2"/>
              <a:buChar char="ü"/>
            </a:pPr>
            <a:r>
              <a:rPr lang="en-GB" sz="1600" dirty="0">
                <a:solidFill>
                  <a:srgbClr val="4D4639"/>
                </a:solidFill>
                <a:latin typeface="Arial" panose="020B0604020202020204"/>
              </a:rPr>
              <a:t>If there are any changes in the survey lead, inform your contractor and the Survey Coordination Centre (SCC).</a:t>
            </a:r>
          </a:p>
        </p:txBody>
      </p:sp>
      <p:pic>
        <p:nvPicPr>
          <p:cNvPr id="21" name="Graphic 20" descr="Lights On with solid fill">
            <a:extLst>
              <a:ext uri="{FF2B5EF4-FFF2-40B4-BE49-F238E27FC236}">
                <a16:creationId xmlns:a16="http://schemas.microsoft.com/office/drawing/2014/main" id="{607AFB33-9592-EB35-BD58-EAB81DF4BD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8333" y="4667040"/>
            <a:ext cx="1062941" cy="1062941"/>
          </a:xfrm>
          <a:prstGeom prst="rect">
            <a:avLst/>
          </a:prstGeom>
        </p:spPr>
      </p:pic>
    </p:spTree>
    <p:extLst>
      <p:ext uri="{BB962C8B-B14F-4D97-AF65-F5344CB8AC3E}">
        <p14:creationId xmlns:p14="http://schemas.microsoft.com/office/powerpoint/2010/main" val="3426187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39E6803-AEC8-CC01-55FE-2FE5BFDC87C3}"/>
              </a:ext>
            </a:extLst>
          </p:cNvPr>
          <p:cNvSpPr txBox="1">
            <a:spLocks/>
          </p:cNvSpPr>
          <p:nvPr/>
        </p:nvSpPr>
        <p:spPr>
          <a:xfrm>
            <a:off x="688342" y="641878"/>
            <a:ext cx="5578474"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7B4E"/>
                </a:solidFill>
                <a:effectLst/>
                <a:uLnTx/>
                <a:uFillTx/>
                <a:latin typeface="Arial" panose="020B0604020202020204"/>
                <a:ea typeface="+mj-ea"/>
                <a:cs typeface="+mj-cs"/>
              </a:rPr>
              <a:t>Key dates</a:t>
            </a:r>
            <a:endParaRPr kumimoji="0" lang="en-GB" sz="3000" b="0" i="0" u="none" strike="noStrike" kern="1200" cap="none" spc="0" normalizeH="0" baseline="0" noProof="0" dirty="0">
              <a:ln>
                <a:noFill/>
              </a:ln>
              <a:solidFill>
                <a:srgbClr val="007B4E"/>
              </a:solidFill>
              <a:effectLst/>
              <a:uLnTx/>
              <a:uFillTx/>
              <a:latin typeface="Arial" panose="020B0604020202020204"/>
              <a:ea typeface="+mj-ea"/>
              <a:cs typeface="+mj-cs"/>
            </a:endParaRPr>
          </a:p>
        </p:txBody>
      </p:sp>
    </p:spTree>
    <p:extLst>
      <p:ext uri="{BB962C8B-B14F-4D97-AF65-F5344CB8AC3E}">
        <p14:creationId xmlns:p14="http://schemas.microsoft.com/office/powerpoint/2010/main" val="3846044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22" y="374698"/>
            <a:ext cx="10515600" cy="1051551"/>
          </a:xfrm>
        </p:spPr>
        <p:txBody>
          <a:bodyPr>
            <a:normAutofit/>
          </a:bodyPr>
          <a:lstStyle/>
          <a:p>
            <a:r>
              <a:rPr lang="en-US" sz="3000" dirty="0">
                <a:solidFill>
                  <a:srgbClr val="007B4E"/>
                </a:solidFill>
                <a:latin typeface="Arial" panose="020B0604020202020204" pitchFamily="34" charset="0"/>
                <a:cs typeface="Arial" panose="020B0604020202020204" pitchFamily="34" charset="0"/>
              </a:rPr>
              <a:t>Key dates - Overview</a:t>
            </a:r>
          </a:p>
        </p:txBody>
      </p:sp>
      <p:graphicFrame>
        <p:nvGraphicFramePr>
          <p:cNvPr id="9" name="Content Placeholder 3">
            <a:extLst>
              <a:ext uri="{FF2B5EF4-FFF2-40B4-BE49-F238E27FC236}">
                <a16:creationId xmlns:a16="http://schemas.microsoft.com/office/drawing/2014/main" id="{41B17B44-AF1C-87AC-A331-31D7664C7172}"/>
              </a:ext>
            </a:extLst>
          </p:cNvPr>
          <p:cNvGraphicFramePr>
            <a:graphicFrameLocks/>
          </p:cNvGraphicFramePr>
          <p:nvPr>
            <p:extLst>
              <p:ext uri="{D42A27DB-BD31-4B8C-83A1-F6EECF244321}">
                <p14:modId xmlns:p14="http://schemas.microsoft.com/office/powerpoint/2010/main" val="1799407541"/>
              </p:ext>
            </p:extLst>
          </p:nvPr>
        </p:nvGraphicFramePr>
        <p:xfrm>
          <a:off x="723900" y="1625600"/>
          <a:ext cx="11026139" cy="3337560"/>
        </p:xfrm>
        <a:graphic>
          <a:graphicData uri="http://schemas.openxmlformats.org/drawingml/2006/table">
            <a:tbl>
              <a:tblPr firstRow="1" bandRow="1"/>
              <a:tblGrid>
                <a:gridCol w="7414260">
                  <a:extLst>
                    <a:ext uri="{9D8B030D-6E8A-4147-A177-3AD203B41FA5}">
                      <a16:colId xmlns:a16="http://schemas.microsoft.com/office/drawing/2014/main" val="862738327"/>
                    </a:ext>
                  </a:extLst>
                </a:gridCol>
                <a:gridCol w="3611879">
                  <a:extLst>
                    <a:ext uri="{9D8B030D-6E8A-4147-A177-3AD203B41FA5}">
                      <a16:colId xmlns:a16="http://schemas.microsoft.com/office/drawing/2014/main" val="3595865290"/>
                    </a:ext>
                  </a:extLst>
                </a:gridCol>
              </a:tblGrid>
              <a:tr h="37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600" dirty="0"/>
                        <a:t>Activity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B4E"/>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600" dirty="0"/>
                        <a:t>Date</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B4E"/>
                    </a:solidFill>
                  </a:tcPr>
                </a:tc>
                <a:extLst>
                  <a:ext uri="{0D108BD9-81ED-4DB2-BD59-A6C34878D82A}">
                    <a16:rowId xmlns:a16="http://schemas.microsoft.com/office/drawing/2014/main" val="986793255"/>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600" dirty="0">
                          <a:solidFill>
                            <a:srgbClr val="4D4D4D"/>
                          </a:solidFill>
                        </a:rPr>
                        <a:t>Dissent posters published on website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B4E">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solidFill>
                            <a:srgbClr val="4D4D4D"/>
                          </a:solidFill>
                        </a:rPr>
                        <a:t>March 2025</a:t>
                      </a:r>
                      <a:endParaRPr lang="en-GB" sz="1600" dirty="0">
                        <a:solidFill>
                          <a:srgbClr val="4D4D4D"/>
                        </a:solidFill>
                      </a:endParaRP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B4E">
                        <a:tint val="40000"/>
                      </a:srgbClr>
                    </a:solidFill>
                  </a:tcPr>
                </a:tc>
                <a:extLst>
                  <a:ext uri="{0D108BD9-81ED-4DB2-BD59-A6C34878D82A}">
                    <a16:rowId xmlns:a16="http://schemas.microsoft.com/office/drawing/2014/main" val="3994753898"/>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600" dirty="0">
                          <a:solidFill>
                            <a:srgbClr val="4D4D4D"/>
                          </a:solidFill>
                        </a:rPr>
                        <a:t>Section 251 approval</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7B4E">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600" dirty="0">
                          <a:solidFill>
                            <a:srgbClr val="4D4D4D"/>
                          </a:solidFill>
                        </a:rPr>
                        <a:t>06 June 2025</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B4E">
                        <a:tint val="40000"/>
                      </a:srgbClr>
                    </a:solidFill>
                  </a:tcPr>
                </a:tc>
                <a:extLst>
                  <a:ext uri="{0D108BD9-81ED-4DB2-BD59-A6C34878D82A}">
                    <a16:rowId xmlns:a16="http://schemas.microsoft.com/office/drawing/2014/main" val="3614537220"/>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US" sz="1600" kern="1200" dirty="0">
                          <a:solidFill>
                            <a:srgbClr val="4D4D4D"/>
                          </a:solidFill>
                          <a:latin typeface="Arial" panose="020B0604020202020204"/>
                          <a:ea typeface="+mn-ea"/>
                          <a:cs typeface="+mn-cs"/>
                        </a:rPr>
                        <a:t>Publication of sampling materials </a:t>
                      </a:r>
                      <a:r>
                        <a:rPr lang="en-US" sz="1600" dirty="0">
                          <a:solidFill>
                            <a:srgbClr val="4D4D4D"/>
                          </a:solidFill>
                        </a:rPr>
                        <a:t>(follows section 251 approval)</a:t>
                      </a:r>
                      <a:endParaRPr lang="en-GB" sz="1600" kern="1200" dirty="0">
                        <a:solidFill>
                          <a:srgbClr val="4D4D4D"/>
                        </a:solidFill>
                        <a:latin typeface="Arial" panose="020B0604020202020204"/>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BD7D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US" sz="1600" kern="1200" dirty="0">
                          <a:solidFill>
                            <a:srgbClr val="4D4D4D"/>
                          </a:solidFill>
                          <a:latin typeface="Arial" panose="020B0604020202020204"/>
                          <a:ea typeface="+mn-ea"/>
                          <a:cs typeface="+mn-cs"/>
                        </a:rPr>
                        <a:t>11 June 2025</a:t>
                      </a:r>
                      <a:endParaRPr lang="en-GB" sz="1600" kern="1200" dirty="0">
                        <a:solidFill>
                          <a:srgbClr val="4D4D4D"/>
                        </a:solidFill>
                        <a:latin typeface="Arial" panose="020B0604020202020204"/>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extLst>
                  <a:ext uri="{0D108BD9-81ED-4DB2-BD59-A6C34878D82A}">
                    <a16:rowId xmlns:a16="http://schemas.microsoft.com/office/drawing/2014/main" val="131844274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solidFill>
                            <a:srgbClr val="4D4D4D"/>
                          </a:solidFill>
                        </a:rPr>
                        <a:t>Publication of service user-facing materials (follows section 251 approval)</a:t>
                      </a:r>
                      <a:endParaRPr lang="en-GB" sz="1600" dirty="0">
                        <a:solidFill>
                          <a:srgbClr val="4D4D4D"/>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BD7D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solidFill>
                            <a:srgbClr val="4D4D4D"/>
                          </a:solidFill>
                        </a:rPr>
                        <a:t>23 June 2025</a:t>
                      </a:r>
                      <a:endParaRPr lang="en-GB" sz="1600" dirty="0">
                        <a:solidFill>
                          <a:srgbClr val="4D4D4D"/>
                        </a:solidFill>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extLst>
                  <a:ext uri="{0D108BD9-81ED-4DB2-BD59-A6C34878D82A}">
                    <a16:rowId xmlns:a16="http://schemas.microsoft.com/office/drawing/2014/main" val="36468624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a:ea typeface="+mn-ea"/>
                          <a:cs typeface="+mn-cs"/>
                        </a:rPr>
                        <a:t>Trusts to draw samples</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B4E">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a:ea typeface="+mn-ea"/>
                          <a:cs typeface="+mn-cs"/>
                        </a:rPr>
                        <a:t>July 2025</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B4E">
                        <a:tint val="40000"/>
                      </a:srgbClr>
                    </a:solidFill>
                  </a:tcPr>
                </a:tc>
                <a:extLst>
                  <a:ext uri="{0D108BD9-81ED-4DB2-BD59-A6C34878D82A}">
                    <a16:rowId xmlns:a16="http://schemas.microsoft.com/office/drawing/2014/main" val="13314203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a:ea typeface="+mn-ea"/>
                          <a:cs typeface="+mn-cs"/>
                        </a:rPr>
                        <a:t>Submit sample to contractor</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B4E">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a:ea typeface="+mn-ea"/>
                          <a:cs typeface="+mn-cs"/>
                        </a:rPr>
                        <a:t>Contractor to confirm</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B4E">
                        <a:tint val="40000"/>
                      </a:srgbClr>
                    </a:solidFill>
                  </a:tcPr>
                </a:tc>
                <a:extLst>
                  <a:ext uri="{0D108BD9-81ED-4DB2-BD59-A6C34878D82A}">
                    <a16:rowId xmlns:a16="http://schemas.microsoft.com/office/drawing/2014/main" val="13816381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mn-cs"/>
                        </a:rPr>
                        <a:t>Fieldwork</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B4E">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mn-cs"/>
                        </a:rPr>
                        <a:t>18 August – 28 November 2025</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B4E">
                        <a:tint val="40000"/>
                      </a:srgbClr>
                    </a:solidFill>
                  </a:tcPr>
                </a:tc>
                <a:extLst>
                  <a:ext uri="{0D108BD9-81ED-4DB2-BD59-A6C34878D82A}">
                    <a16:rowId xmlns:a16="http://schemas.microsoft.com/office/drawing/2014/main" val="472193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mn-cs"/>
                        </a:rPr>
                        <a:t>Trusts receive local results</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B4E">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mn-cs"/>
                        </a:rPr>
                        <a:t>Contractor to confirm</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7B4E">
                        <a:tint val="40000"/>
                      </a:srgbClr>
                    </a:solidFill>
                  </a:tcPr>
                </a:tc>
                <a:extLst>
                  <a:ext uri="{0D108BD9-81ED-4DB2-BD59-A6C34878D82A}">
                    <a16:rowId xmlns:a16="http://schemas.microsoft.com/office/drawing/2014/main" val="2649323657"/>
                  </a:ext>
                </a:extLst>
              </a:tr>
            </a:tbl>
          </a:graphicData>
        </a:graphic>
      </p:graphicFrame>
    </p:spTree>
    <p:extLst>
      <p:ext uri="{BB962C8B-B14F-4D97-AF65-F5344CB8AC3E}">
        <p14:creationId xmlns:p14="http://schemas.microsoft.com/office/powerpoint/2010/main" val="1402243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F8E3C5-2D4E-9EE1-D70F-3A9328AD7055}"/>
              </a:ext>
            </a:extLst>
          </p:cNvPr>
          <p:cNvSpPr txBox="1">
            <a:spLocks/>
          </p:cNvSpPr>
          <p:nvPr/>
        </p:nvSpPr>
        <p:spPr>
          <a:xfrm>
            <a:off x="669926" y="641879"/>
            <a:ext cx="5578474"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7B4E"/>
                </a:solidFill>
                <a:effectLst/>
                <a:uLnTx/>
                <a:uFillTx/>
                <a:latin typeface="Arial" panose="020B0604020202020204"/>
                <a:ea typeface="+mj-ea"/>
                <a:cs typeface="+mj-cs"/>
              </a:rPr>
              <a:t>Questions</a:t>
            </a:r>
            <a:endParaRPr kumimoji="0" lang="en-GB" sz="3000" b="0" i="0" u="none" strike="noStrike" kern="1200" cap="none" spc="0" normalizeH="0" baseline="0" noProof="0" dirty="0">
              <a:ln>
                <a:noFill/>
              </a:ln>
              <a:solidFill>
                <a:srgbClr val="007B4E"/>
              </a:solidFill>
              <a:effectLst/>
              <a:uLnTx/>
              <a:uFillTx/>
              <a:latin typeface="Arial" panose="020B0604020202020204"/>
              <a:ea typeface="+mj-ea"/>
              <a:cs typeface="+mj-cs"/>
            </a:endParaRPr>
          </a:p>
        </p:txBody>
      </p:sp>
    </p:spTree>
    <p:extLst>
      <p:ext uri="{BB962C8B-B14F-4D97-AF65-F5344CB8AC3E}">
        <p14:creationId xmlns:p14="http://schemas.microsoft.com/office/powerpoint/2010/main" val="1804208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4C3119CA-763D-EAEA-D5E5-75D69C1E7E48}"/>
              </a:ext>
            </a:extLst>
          </p:cNvPr>
          <p:cNvSpPr txBox="1">
            <a:spLocks/>
          </p:cNvSpPr>
          <p:nvPr/>
        </p:nvSpPr>
        <p:spPr>
          <a:xfrm>
            <a:off x="495661" y="550322"/>
            <a:ext cx="11200677" cy="1152000"/>
          </a:xfrm>
          <a:prstGeom prst="rect">
            <a:avLst/>
          </a:prstGeom>
        </p:spPr>
        <p:txBody>
          <a:bodyPr/>
          <a:lst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a:lstStyle>
          <a:p>
            <a:pPr algn="ctr"/>
            <a:r>
              <a:rPr lang="en-GB" b="1" dirty="0">
                <a:latin typeface="Arial" panose="020B0604020202020204" pitchFamily="34" charset="0"/>
                <a:cs typeface="Arial" panose="020B0604020202020204" pitchFamily="34" charset="0"/>
              </a:rPr>
              <a:t>Thank you for your time</a:t>
            </a:r>
          </a:p>
        </p:txBody>
      </p:sp>
      <p:sp>
        <p:nvSpPr>
          <p:cNvPr id="4" name="Content Placeholder 6">
            <a:extLst>
              <a:ext uri="{FF2B5EF4-FFF2-40B4-BE49-F238E27FC236}">
                <a16:creationId xmlns:a16="http://schemas.microsoft.com/office/drawing/2014/main" id="{9917F124-F317-DE93-7720-CD23698FDA32}"/>
              </a:ext>
            </a:extLst>
          </p:cNvPr>
          <p:cNvSpPr txBox="1">
            <a:spLocks/>
          </p:cNvSpPr>
          <p:nvPr/>
        </p:nvSpPr>
        <p:spPr>
          <a:xfrm>
            <a:off x="651798" y="1541470"/>
            <a:ext cx="11200677" cy="4536000"/>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1800"/>
              </a:spcBef>
            </a:pPr>
            <a:r>
              <a:rPr lang="en-GB" sz="2400" dirty="0">
                <a:solidFill>
                  <a:srgbClr val="4D4D4D"/>
                </a:solidFill>
                <a:latin typeface="Arial" panose="020B0604020202020204" pitchFamily="34" charset="0"/>
                <a:cs typeface="Arial" panose="020B0604020202020204" pitchFamily="34" charset="0"/>
              </a:rPr>
              <a:t>A copy of the slides will be on the </a:t>
            </a:r>
            <a:r>
              <a:rPr lang="en-GB" sz="2400" dirty="0">
                <a:solidFill>
                  <a:srgbClr val="007B4E"/>
                </a:solidFill>
                <a:latin typeface="Arial" panose="020B0604020202020204" pitchFamily="34" charset="0"/>
                <a:cs typeface="Arial" panose="020B0604020202020204" pitchFamily="34" charset="0"/>
              </a:rPr>
              <a:t>NHS Surveys website </a:t>
            </a:r>
          </a:p>
          <a:p>
            <a:pPr>
              <a:lnSpc>
                <a:spcPct val="100000"/>
              </a:lnSpc>
              <a:spcBef>
                <a:spcPts val="1800"/>
              </a:spcBef>
            </a:pPr>
            <a:endParaRPr lang="en-GB" dirty="0">
              <a:latin typeface="Arial" panose="020B0604020202020204" pitchFamily="34" charset="0"/>
            </a:endParaRPr>
          </a:p>
          <a:p>
            <a:pPr>
              <a:lnSpc>
                <a:spcPct val="100000"/>
              </a:lnSpc>
              <a:spcBef>
                <a:spcPts val="1800"/>
              </a:spcBef>
            </a:pPr>
            <a:r>
              <a:rPr lang="en-GB" b="1" dirty="0">
                <a:solidFill>
                  <a:srgbClr val="4D4D4D"/>
                </a:solidFill>
                <a:latin typeface="Arial" panose="020B0604020202020204" pitchFamily="34" charset="0"/>
                <a:cs typeface="Arial" panose="020B0604020202020204" pitchFamily="34" charset="0"/>
              </a:rPr>
              <a:t>Contact us: </a:t>
            </a:r>
          </a:p>
          <a:p>
            <a:pPr>
              <a:lnSpc>
                <a:spcPct val="100000"/>
              </a:lnSpc>
              <a:spcBef>
                <a:spcPts val="1800"/>
              </a:spcBef>
            </a:pPr>
            <a:r>
              <a:rPr lang="en-GB" dirty="0">
                <a:solidFill>
                  <a:srgbClr val="007B4E"/>
                </a:solidFill>
                <a:latin typeface="Arial" panose="020B0604020202020204" pitchFamily="34" charset="0"/>
                <a:cs typeface="Arial" panose="020B0604020202020204" pitchFamily="34" charset="0"/>
              </a:rPr>
              <a:t>mentalhealth@surveycoordination.com </a:t>
            </a:r>
          </a:p>
          <a:p>
            <a:pPr>
              <a:lnSpc>
                <a:spcPct val="100000"/>
              </a:lnSpc>
              <a:spcBef>
                <a:spcPts val="1800"/>
              </a:spcBef>
            </a:pPr>
            <a:r>
              <a:rPr lang="en-GB" dirty="0">
                <a:solidFill>
                  <a:srgbClr val="4D4D4D"/>
                </a:solidFill>
                <a:latin typeface="Arial" panose="020B0604020202020204" pitchFamily="34" charset="0"/>
                <a:cs typeface="Arial" panose="020B0604020202020204" pitchFamily="34" charset="0"/>
              </a:rPr>
              <a:t>01865 208127 </a:t>
            </a:r>
          </a:p>
          <a:p>
            <a:pPr>
              <a:lnSpc>
                <a:spcPct val="100000"/>
              </a:lnSpc>
              <a:spcBef>
                <a:spcPts val="1800"/>
              </a:spcBef>
            </a:pPr>
            <a:r>
              <a:rPr lang="en-GB" b="1" dirty="0">
                <a:solidFill>
                  <a:srgbClr val="4D4D4D"/>
                </a:solidFill>
                <a:latin typeface="Arial" panose="020B0604020202020204" pitchFamily="34" charset="0"/>
                <a:cs typeface="Arial" panose="020B0604020202020204" pitchFamily="34" charset="0"/>
              </a:rPr>
              <a:t>Project Team (SCC): </a:t>
            </a:r>
          </a:p>
          <a:p>
            <a:pPr>
              <a:lnSpc>
                <a:spcPct val="100000"/>
              </a:lnSpc>
              <a:spcBef>
                <a:spcPts val="1800"/>
              </a:spcBef>
            </a:pPr>
            <a:r>
              <a:rPr lang="en-GB" dirty="0">
                <a:solidFill>
                  <a:srgbClr val="4D4D4D"/>
                </a:solidFill>
                <a:latin typeface="Arial" panose="020B0604020202020204" pitchFamily="34" charset="0"/>
                <a:cs typeface="Arial" panose="020B0604020202020204" pitchFamily="34" charset="0"/>
              </a:rPr>
              <a:t>Samantha Guymer (Research Manager), Chris Laws (Senior Research Associate), Anca Postolache (Research Associate).</a:t>
            </a:r>
          </a:p>
        </p:txBody>
      </p:sp>
    </p:spTree>
    <p:extLst>
      <p:ext uri="{BB962C8B-B14F-4D97-AF65-F5344CB8AC3E}">
        <p14:creationId xmlns:p14="http://schemas.microsoft.com/office/powerpoint/2010/main" val="2443699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74114-EDC6-5AA1-F1EE-F443D1B46FD4}"/>
            </a:ext>
          </a:extLst>
        </p:cNvPr>
        <p:cNvGrpSpPr/>
        <p:nvPr/>
      </p:nvGrpSpPr>
      <p:grpSpPr>
        <a:xfrm>
          <a:off x="0" y="0"/>
          <a:ext cx="0" cy="0"/>
          <a:chOff x="0" y="0"/>
          <a:chExt cx="0" cy="0"/>
        </a:xfrm>
      </p:grpSpPr>
    </p:spTree>
    <p:extLst>
      <p:ext uri="{BB962C8B-B14F-4D97-AF65-F5344CB8AC3E}">
        <p14:creationId xmlns:p14="http://schemas.microsoft.com/office/powerpoint/2010/main" val="196015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1BF7-44E3-D651-BCEE-61B145925CAC}"/>
              </a:ext>
            </a:extLst>
          </p:cNvPr>
          <p:cNvSpPr>
            <a:spLocks noGrp="1"/>
          </p:cNvSpPr>
          <p:nvPr>
            <p:ph type="title"/>
          </p:nvPr>
        </p:nvSpPr>
        <p:spPr>
          <a:xfrm>
            <a:off x="574676" y="649500"/>
            <a:ext cx="5578474" cy="461665"/>
          </a:xfrm>
        </p:spPr>
        <p:txBody>
          <a:bodyPr/>
          <a:lstStyle/>
          <a:p>
            <a:r>
              <a:rPr lang="en-US" dirty="0">
                <a:solidFill>
                  <a:srgbClr val="007B4E"/>
                </a:solidFill>
                <a:latin typeface="Arial" panose="020B0604020202020204" pitchFamily="34" charset="0"/>
                <a:cs typeface="Arial" panose="020B0604020202020204" pitchFamily="34" charset="0"/>
              </a:rPr>
              <a:t>Sampling and contact approach</a:t>
            </a:r>
            <a:endParaRPr lang="en-GB" dirty="0">
              <a:solidFill>
                <a:srgbClr val="007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189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68" y="209930"/>
            <a:ext cx="10515600" cy="1325563"/>
          </a:xfrm>
        </p:spPr>
        <p:txBody>
          <a:bodyPr>
            <a:normAutofit/>
          </a:bodyPr>
          <a:lstStyle/>
          <a:p>
            <a:r>
              <a:rPr lang="en-GB" sz="3000" dirty="0">
                <a:solidFill>
                  <a:srgbClr val="007B4E"/>
                </a:solidFill>
                <a:latin typeface="Arial" panose="020B0604020202020204" pitchFamily="34" charset="0"/>
                <a:cs typeface="Arial" panose="020B0604020202020204" pitchFamily="34" charset="0"/>
              </a:rPr>
              <a:t>Sampling</a:t>
            </a:r>
            <a:endParaRPr lang="en-US" sz="3000" dirty="0">
              <a:solidFill>
                <a:srgbClr val="007B4E"/>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925D682-2FA8-55DA-5E79-F4F13C8761AD}"/>
              </a:ext>
            </a:extLst>
          </p:cNvPr>
          <p:cNvSpPr>
            <a:spLocks noGrp="1"/>
          </p:cNvSpPr>
          <p:nvPr>
            <p:ph idx="1"/>
          </p:nvPr>
        </p:nvSpPr>
        <p:spPr>
          <a:xfrm>
            <a:off x="512483" y="1688854"/>
            <a:ext cx="11191837" cy="4826235"/>
          </a:xfrm>
        </p:spPr>
        <p:txBody>
          <a:bodyPr lIns="91440" tIns="45720" rIns="91440" bIns="45720" anchor="t">
            <a:normAutofit/>
          </a:bodyPr>
          <a:lstStyle/>
          <a:p>
            <a:pPr lvl="1" indent="-285750">
              <a:buClr>
                <a:srgbClr val="00B050"/>
              </a:buClr>
              <a:buFont typeface="Courier New" panose="02070309020205020404" pitchFamily="49" charset="0"/>
              <a:buChar char="o"/>
            </a:pPr>
            <a:r>
              <a:rPr lang="en-GB" sz="1600" dirty="0">
                <a:solidFill>
                  <a:srgbClr val="4D4D4D"/>
                </a:solidFill>
                <a:latin typeface="Arial"/>
                <a:cs typeface="Arial"/>
              </a:rPr>
              <a:t>Service users aged 16 and above accessing either Children and Young People Mental Health Services, Adult Mental Health Services or Older People’s Mental Health Services; </a:t>
            </a:r>
            <a:r>
              <a:rPr lang="en-GB" sz="1600" b="1" dirty="0">
                <a:solidFill>
                  <a:srgbClr val="4D4D4D"/>
                </a:solidFill>
                <a:latin typeface="Arial"/>
                <a:cs typeface="Arial"/>
              </a:rPr>
              <a:t>AND</a:t>
            </a:r>
          </a:p>
          <a:p>
            <a:pPr lvl="1" indent="-285750">
              <a:buClr>
                <a:srgbClr val="00B050"/>
              </a:buClr>
              <a:buFont typeface="Courier New" panose="02070309020205020404" pitchFamily="49" charset="0"/>
              <a:buChar char="o"/>
            </a:pPr>
            <a:r>
              <a:rPr lang="en-US" sz="1600" dirty="0">
                <a:solidFill>
                  <a:srgbClr val="4D4D4D"/>
                </a:solidFill>
                <a:latin typeface="Arial"/>
                <a:cs typeface="Arial"/>
              </a:rPr>
              <a:t>With at least one contact (face-to-face, via video call or telephone) between 1st April and 31st May 2025 (the sample period), </a:t>
            </a:r>
            <a:r>
              <a:rPr lang="en-GB" sz="1600" b="1" dirty="0">
                <a:solidFill>
                  <a:srgbClr val="4D4D4D"/>
                </a:solidFill>
                <a:latin typeface="Arial"/>
                <a:cs typeface="Arial"/>
              </a:rPr>
              <a:t>AND</a:t>
            </a:r>
            <a:endParaRPr lang="en-GB" sz="1600" dirty="0">
              <a:solidFill>
                <a:srgbClr val="4D4D4D"/>
              </a:solidFill>
              <a:latin typeface="Arial"/>
              <a:cs typeface="Arial"/>
            </a:endParaRPr>
          </a:p>
          <a:p>
            <a:pPr lvl="1" indent="-285750">
              <a:buClr>
                <a:srgbClr val="00B050"/>
              </a:buClr>
              <a:buFont typeface="Courier New" panose="02070309020205020404" pitchFamily="49" charset="0"/>
              <a:buChar char="o"/>
            </a:pPr>
            <a:r>
              <a:rPr lang="en-US" sz="1600" dirty="0">
                <a:solidFill>
                  <a:srgbClr val="4D4D4D"/>
                </a:solidFill>
                <a:latin typeface="Arial"/>
                <a:cs typeface="Arial"/>
              </a:rPr>
              <a:t>With at least one other contact (face-to-face, video call, telephone) either before, during or after the sampling period</a:t>
            </a:r>
            <a:r>
              <a:rPr lang="en-GB" sz="1600" dirty="0">
                <a:solidFill>
                  <a:srgbClr val="4D4D4D"/>
                </a:solidFill>
                <a:latin typeface="Arial"/>
                <a:cs typeface="Arial"/>
              </a:rPr>
              <a:t>. </a:t>
            </a:r>
            <a:endParaRPr lang="en-GB" sz="1600" dirty="0">
              <a:latin typeface="Arial"/>
              <a:cs typeface="Arial"/>
            </a:endParaRPr>
          </a:p>
          <a:p>
            <a:pPr marL="180975" indent="0">
              <a:buClr>
                <a:srgbClr val="00B050"/>
              </a:buClr>
              <a:buNone/>
            </a:pPr>
            <a:r>
              <a:rPr lang="en-GB" sz="1600" dirty="0">
                <a:solidFill>
                  <a:srgbClr val="007B4E"/>
                </a:solidFill>
                <a:latin typeface="Arial"/>
                <a:cs typeface="Arial"/>
              </a:rPr>
              <a:t>Submission of a boosted sample:</a:t>
            </a:r>
          </a:p>
          <a:p>
            <a:pPr lvl="1" indent="-285750">
              <a:buClr>
                <a:srgbClr val="00B050"/>
              </a:buClr>
              <a:buFont typeface="Courier New" panose="02070309020205020404" pitchFamily="49" charset="0"/>
              <a:buChar char="o"/>
            </a:pPr>
            <a:r>
              <a:rPr lang="en-GB" sz="1600" dirty="0">
                <a:solidFill>
                  <a:srgbClr val="4D4D4D"/>
                </a:solidFill>
                <a:latin typeface="Arial"/>
                <a:cs typeface="Arial"/>
              </a:rPr>
              <a:t>The sample size is a </a:t>
            </a:r>
            <a:r>
              <a:rPr lang="en-GB" sz="1600" u="sng" dirty="0">
                <a:solidFill>
                  <a:srgbClr val="4D4D4D"/>
                </a:solidFill>
                <a:latin typeface="Arial"/>
                <a:cs typeface="Arial"/>
              </a:rPr>
              <a:t>minimum</a:t>
            </a:r>
            <a:r>
              <a:rPr lang="en-GB" sz="1600" dirty="0">
                <a:solidFill>
                  <a:srgbClr val="4D4D4D"/>
                </a:solidFill>
                <a:latin typeface="Arial"/>
                <a:cs typeface="Arial"/>
              </a:rPr>
              <a:t> of 1,250 service users; </a:t>
            </a:r>
            <a:r>
              <a:rPr lang="en-GB" sz="1600" b="1" dirty="0">
                <a:solidFill>
                  <a:srgbClr val="4D4D4D"/>
                </a:solidFill>
                <a:latin typeface="Arial"/>
                <a:cs typeface="Arial"/>
              </a:rPr>
              <a:t>BUT</a:t>
            </a:r>
            <a:endParaRPr lang="en-GB" sz="1600" dirty="0">
              <a:solidFill>
                <a:srgbClr val="4D4D4D"/>
              </a:solidFill>
              <a:latin typeface="Arial"/>
              <a:cs typeface="Arial"/>
            </a:endParaRPr>
          </a:p>
          <a:p>
            <a:pPr lvl="1" indent="-285750">
              <a:buClr>
                <a:srgbClr val="00B050"/>
              </a:buClr>
              <a:buFont typeface="Courier New" panose="02070309020205020404" pitchFamily="49" charset="0"/>
              <a:buChar char="o"/>
            </a:pPr>
            <a:r>
              <a:rPr lang="en-GB" sz="1600" dirty="0">
                <a:solidFill>
                  <a:srgbClr val="4D4D4D"/>
                </a:solidFill>
                <a:latin typeface="Arial" panose="020B0604020202020204" pitchFamily="34" charset="0"/>
                <a:cs typeface="Arial" panose="020B0604020202020204" pitchFamily="34" charset="0"/>
              </a:rPr>
              <a:t>Trusts are strongly encouraged to submit a boosted sample.</a:t>
            </a:r>
          </a:p>
          <a:p>
            <a:pPr lvl="2">
              <a:buClr>
                <a:srgbClr val="00B050"/>
              </a:buClr>
              <a:buFont typeface="Courier New" panose="02070309020205020404" pitchFamily="49" charset="0"/>
              <a:buChar char="o"/>
            </a:pPr>
            <a:r>
              <a:rPr lang="en-GB" sz="1600" dirty="0">
                <a:solidFill>
                  <a:srgbClr val="4D4D4D"/>
                </a:solidFill>
                <a:latin typeface="Arial" panose="020B0604020202020204" pitchFamily="34" charset="0"/>
                <a:cs typeface="Arial" panose="020B0604020202020204" pitchFamily="34" charset="0"/>
              </a:rPr>
              <a:t>Submission of additional sample records increases the possibility of reporting at a granular level</a:t>
            </a:r>
            <a:r>
              <a:rPr lang="en-GB" sz="1600" dirty="0">
                <a:solidFill>
                  <a:srgbClr val="4D4D4D"/>
                </a:solidFill>
              </a:rPr>
              <a:t>. </a:t>
            </a:r>
          </a:p>
          <a:p>
            <a:pPr lvl="2">
              <a:buClr>
                <a:srgbClr val="00B050"/>
              </a:buClr>
              <a:buFont typeface="Courier New" panose="02070309020205020404" pitchFamily="49" charset="0"/>
              <a:buChar char="o"/>
            </a:pPr>
            <a:r>
              <a:rPr lang="en-GB" sz="1600" b="1" dirty="0">
                <a:solidFill>
                  <a:srgbClr val="4D4D4D"/>
                </a:solidFill>
                <a:latin typeface="Arial" panose="020B0604020202020204" pitchFamily="34" charset="0"/>
                <a:cs typeface="Arial" panose="020B0604020202020204" pitchFamily="34" charset="0"/>
              </a:rPr>
              <a:t>Benefits</a:t>
            </a:r>
            <a:r>
              <a:rPr lang="en-GB" sz="1600" dirty="0">
                <a:solidFill>
                  <a:srgbClr val="4D4D4D"/>
                </a:solidFill>
                <a:latin typeface="Arial" panose="020B0604020202020204" pitchFamily="34" charset="0"/>
                <a:cs typeface="Arial" panose="020B0604020202020204" pitchFamily="34" charset="0"/>
              </a:rPr>
              <a:t>: Receive feedback from a larger number of service users, potential for reporting by assessment service group and by service or team type</a:t>
            </a:r>
            <a:r>
              <a:rPr lang="en-GB" sz="1600" dirty="0">
                <a:solidFill>
                  <a:srgbClr val="4D4D4D"/>
                </a:solidFill>
              </a:rPr>
              <a:t>.</a:t>
            </a:r>
          </a:p>
          <a:p>
            <a:pPr lvl="2">
              <a:buClr>
                <a:srgbClr val="00B050"/>
              </a:buClr>
              <a:buFont typeface="Courier New" panose="02070309020205020404" pitchFamily="49" charset="0"/>
              <a:buChar char="o"/>
            </a:pPr>
            <a:endParaRPr lang="en-GB" sz="1600" dirty="0">
              <a:solidFill>
                <a:srgbClr val="4D4D4D"/>
              </a:solidFill>
            </a:endParaRPr>
          </a:p>
          <a:p>
            <a:pPr marL="0" indent="0">
              <a:buClr>
                <a:srgbClr val="00B050"/>
              </a:buClr>
              <a:buNone/>
            </a:pPr>
            <a:r>
              <a:rPr lang="en-GB" sz="1600" b="1" dirty="0">
                <a:solidFill>
                  <a:srgbClr val="4D4D4D"/>
                </a:solidFill>
                <a:latin typeface="Arial" panose="020B0604020202020204" pitchFamily="34" charset="0"/>
                <a:cs typeface="Arial" panose="020B0604020202020204" pitchFamily="34" charset="0"/>
              </a:rPr>
              <a:t>For the 2025 iteration of the community mental health survey, sampling variables will remain the same as they were for 2024. </a:t>
            </a:r>
          </a:p>
        </p:txBody>
      </p:sp>
      <p:sp>
        <p:nvSpPr>
          <p:cNvPr id="6" name="TextBox 5">
            <a:extLst>
              <a:ext uri="{FF2B5EF4-FFF2-40B4-BE49-F238E27FC236}">
                <a16:creationId xmlns:a16="http://schemas.microsoft.com/office/drawing/2014/main" id="{58775254-62E9-23D2-F247-D60A83167DB3}"/>
              </a:ext>
            </a:extLst>
          </p:cNvPr>
          <p:cNvSpPr txBox="1"/>
          <p:nvPr/>
        </p:nvSpPr>
        <p:spPr>
          <a:xfrm>
            <a:off x="655318" y="1274813"/>
            <a:ext cx="7099738" cy="338554"/>
          </a:xfrm>
          <a:prstGeom prst="rect">
            <a:avLst/>
          </a:prstGeom>
          <a:noFill/>
        </p:spPr>
        <p:txBody>
          <a:bodyPr wrap="square">
            <a:spAutoFit/>
          </a:bodyPr>
          <a:lstStyle/>
          <a:p>
            <a:r>
              <a:rPr lang="en-GB" sz="1600" dirty="0">
                <a:solidFill>
                  <a:srgbClr val="007B4E"/>
                </a:solidFill>
                <a:latin typeface="Arial" panose="020B0604020202020204" pitchFamily="34" charset="0"/>
                <a:ea typeface="+mj-ea"/>
                <a:cs typeface="Arial" panose="020B0604020202020204" pitchFamily="34" charset="0"/>
              </a:rPr>
              <a:t>Eligibility criteria:</a:t>
            </a:r>
          </a:p>
        </p:txBody>
      </p:sp>
    </p:spTree>
    <p:extLst>
      <p:ext uri="{BB962C8B-B14F-4D97-AF65-F5344CB8AC3E}">
        <p14:creationId xmlns:p14="http://schemas.microsoft.com/office/powerpoint/2010/main" val="357540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92A51C4-532C-E059-1298-A159977A67A2}"/>
              </a:ext>
            </a:extLst>
          </p:cNvPr>
          <p:cNvGraphicFramePr>
            <a:graphicFrameLocks noGrp="1"/>
          </p:cNvGraphicFramePr>
          <p:nvPr>
            <p:extLst>
              <p:ext uri="{D42A27DB-BD31-4B8C-83A1-F6EECF244321}">
                <p14:modId xmlns:p14="http://schemas.microsoft.com/office/powerpoint/2010/main" val="2753253024"/>
              </p:ext>
            </p:extLst>
          </p:nvPr>
        </p:nvGraphicFramePr>
        <p:xfrm>
          <a:off x="681739" y="1404141"/>
          <a:ext cx="11074832" cy="5119930"/>
        </p:xfrm>
        <a:graphic>
          <a:graphicData uri="http://schemas.openxmlformats.org/drawingml/2006/table">
            <a:tbl>
              <a:tblPr firstRow="1" firstCol="1" bandRow="1">
                <a:tableStyleId>{5C22544A-7EE6-4342-B048-85BDC9FD1C3A}</a:tableStyleId>
              </a:tblPr>
              <a:tblGrid>
                <a:gridCol w="885804">
                  <a:extLst>
                    <a:ext uri="{9D8B030D-6E8A-4147-A177-3AD203B41FA5}">
                      <a16:colId xmlns:a16="http://schemas.microsoft.com/office/drawing/2014/main" val="4290933612"/>
                    </a:ext>
                  </a:extLst>
                </a:gridCol>
                <a:gridCol w="660888">
                  <a:extLst>
                    <a:ext uri="{9D8B030D-6E8A-4147-A177-3AD203B41FA5}">
                      <a16:colId xmlns:a16="http://schemas.microsoft.com/office/drawing/2014/main" val="2823396126"/>
                    </a:ext>
                  </a:extLst>
                </a:gridCol>
                <a:gridCol w="4186017">
                  <a:extLst>
                    <a:ext uri="{9D8B030D-6E8A-4147-A177-3AD203B41FA5}">
                      <a16:colId xmlns:a16="http://schemas.microsoft.com/office/drawing/2014/main" val="1547442034"/>
                    </a:ext>
                  </a:extLst>
                </a:gridCol>
                <a:gridCol w="2925495">
                  <a:extLst>
                    <a:ext uri="{9D8B030D-6E8A-4147-A177-3AD203B41FA5}">
                      <a16:colId xmlns:a16="http://schemas.microsoft.com/office/drawing/2014/main" val="113257016"/>
                    </a:ext>
                  </a:extLst>
                </a:gridCol>
                <a:gridCol w="2416628">
                  <a:extLst>
                    <a:ext uri="{9D8B030D-6E8A-4147-A177-3AD203B41FA5}">
                      <a16:colId xmlns:a16="http://schemas.microsoft.com/office/drawing/2014/main" val="3205901752"/>
                    </a:ext>
                  </a:extLst>
                </a:gridCol>
              </a:tblGrid>
              <a:tr h="443597">
                <a:tc>
                  <a:txBody>
                    <a:bodyPr/>
                    <a:lstStyle/>
                    <a:p>
                      <a:pPr>
                        <a:lnSpc>
                          <a:spcPct val="115000"/>
                        </a:lnSpc>
                        <a:spcAft>
                          <a:spcPts val="800"/>
                        </a:spcAft>
                      </a:pPr>
                      <a:r>
                        <a:rPr lang="en-GB" sz="1400" dirty="0">
                          <a:effectLst/>
                          <a:highlight>
                            <a:srgbClr val="007A4E"/>
                          </a:highlight>
                          <a:latin typeface="Arial" panose="020B0604020202020204" pitchFamily="34" charset="0"/>
                          <a:cs typeface="Arial" panose="020B0604020202020204" pitchFamily="34" charset="0"/>
                        </a:rPr>
                        <a:t>Contact</a:t>
                      </a:r>
                      <a:endParaRPr lang="en-GB" sz="1400" dirty="0">
                        <a:solidFill>
                          <a:srgbClr val="4D4639"/>
                        </a:solidFill>
                        <a:effectLst/>
                        <a:highlight>
                          <a:srgbClr val="007A4E"/>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B w="38100" cmpd="sng">
                      <a:noFill/>
                    </a:lnB>
                    <a:solidFill>
                      <a:srgbClr val="007B4E"/>
                    </a:solidFill>
                  </a:tcPr>
                </a:tc>
                <a:tc>
                  <a:txBody>
                    <a:bodyPr/>
                    <a:lstStyle/>
                    <a:p>
                      <a:pPr>
                        <a:lnSpc>
                          <a:spcPct val="115000"/>
                        </a:lnSpc>
                        <a:spcAft>
                          <a:spcPts val="800"/>
                        </a:spcAft>
                      </a:pPr>
                      <a:r>
                        <a:rPr lang="en-GB" sz="1400" dirty="0">
                          <a:effectLst/>
                          <a:highlight>
                            <a:srgbClr val="007A4E"/>
                          </a:highlight>
                          <a:latin typeface="Arial" panose="020B0604020202020204" pitchFamily="34" charset="0"/>
                          <a:cs typeface="Arial" panose="020B0604020202020204" pitchFamily="34" charset="0"/>
                        </a:rPr>
                        <a:t>Type</a:t>
                      </a:r>
                      <a:endParaRPr lang="en-GB" sz="1400" dirty="0">
                        <a:solidFill>
                          <a:srgbClr val="4D4639"/>
                        </a:solidFill>
                        <a:effectLst/>
                        <a:highlight>
                          <a:srgbClr val="007A4E"/>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B w="38100" cmpd="sng">
                      <a:noFill/>
                    </a:lnB>
                    <a:solidFill>
                      <a:srgbClr val="007B4E"/>
                    </a:solidFill>
                  </a:tcPr>
                </a:tc>
                <a:tc>
                  <a:txBody>
                    <a:bodyPr/>
                    <a:lstStyle/>
                    <a:p>
                      <a:pPr>
                        <a:lnSpc>
                          <a:spcPct val="115000"/>
                        </a:lnSpc>
                        <a:spcAft>
                          <a:spcPts val="800"/>
                        </a:spcAft>
                      </a:pPr>
                      <a:r>
                        <a:rPr lang="en-GB" sz="1400" dirty="0">
                          <a:effectLst/>
                          <a:highlight>
                            <a:srgbClr val="007A4E"/>
                          </a:highlight>
                          <a:latin typeface="Arial" panose="020B0604020202020204" pitchFamily="34" charset="0"/>
                          <a:cs typeface="Arial" panose="020B0604020202020204" pitchFamily="34" charset="0"/>
                        </a:rPr>
                        <a:t>Content of contact </a:t>
                      </a:r>
                      <a:endParaRPr lang="en-GB" sz="1400" dirty="0">
                        <a:solidFill>
                          <a:srgbClr val="4D4639"/>
                        </a:solidFill>
                        <a:effectLst/>
                        <a:highlight>
                          <a:srgbClr val="007A4E"/>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B w="38100" cmpd="sng">
                      <a:noFill/>
                    </a:lnB>
                    <a:solidFill>
                      <a:srgbClr val="007B4E"/>
                    </a:solidFill>
                  </a:tcPr>
                </a:tc>
                <a:tc>
                  <a:txBody>
                    <a:bodyPr/>
                    <a:lstStyle/>
                    <a:p>
                      <a:pPr>
                        <a:lnSpc>
                          <a:spcPct val="115000"/>
                        </a:lnSpc>
                        <a:spcAft>
                          <a:spcPts val="800"/>
                        </a:spcAft>
                      </a:pPr>
                      <a:r>
                        <a:rPr lang="en-GB" sz="1400" dirty="0">
                          <a:effectLst/>
                          <a:highlight>
                            <a:srgbClr val="007A4E"/>
                          </a:highlight>
                          <a:latin typeface="Arial" panose="020B0604020202020204" pitchFamily="34" charset="0"/>
                          <a:cs typeface="Arial" panose="020B0604020202020204" pitchFamily="34" charset="0"/>
                        </a:rPr>
                        <a:t>Days from first mailing</a:t>
                      </a:r>
                      <a:endParaRPr lang="en-GB" sz="1400" dirty="0">
                        <a:solidFill>
                          <a:srgbClr val="4D4639"/>
                        </a:solidFill>
                        <a:effectLst/>
                        <a:highlight>
                          <a:srgbClr val="007A4E"/>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B w="38100" cmpd="sng">
                      <a:noFill/>
                    </a:lnB>
                    <a:solidFill>
                      <a:srgbClr val="007B4E"/>
                    </a:solidFill>
                  </a:tcPr>
                </a:tc>
                <a:tc>
                  <a:txBody>
                    <a:bodyPr/>
                    <a:lstStyle/>
                    <a:p>
                      <a:pPr>
                        <a:lnSpc>
                          <a:spcPct val="115000"/>
                        </a:lnSpc>
                        <a:spcAft>
                          <a:spcPts val="800"/>
                        </a:spcAft>
                      </a:pPr>
                      <a:r>
                        <a:rPr lang="en-GB" sz="1400" dirty="0">
                          <a:effectLst/>
                          <a:highlight>
                            <a:srgbClr val="007A4E"/>
                          </a:highlight>
                          <a:latin typeface="Arial" panose="020B0604020202020204" pitchFamily="34" charset="0"/>
                          <a:cs typeface="Arial" panose="020B0604020202020204" pitchFamily="34" charset="0"/>
                        </a:rPr>
                        <a:t>Example of mailing days  </a:t>
                      </a:r>
                      <a:endParaRPr lang="en-GB" sz="1400" dirty="0">
                        <a:solidFill>
                          <a:srgbClr val="4D4639"/>
                        </a:solidFill>
                        <a:effectLst/>
                        <a:highlight>
                          <a:srgbClr val="007A4E"/>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B w="38100" cmpd="sng">
                      <a:noFill/>
                    </a:lnB>
                    <a:solidFill>
                      <a:srgbClr val="007B4E"/>
                    </a:solidFill>
                  </a:tcPr>
                </a:tc>
                <a:extLst>
                  <a:ext uri="{0D108BD9-81ED-4DB2-BD59-A6C34878D82A}">
                    <a16:rowId xmlns:a16="http://schemas.microsoft.com/office/drawing/2014/main" val="864572997"/>
                  </a:ext>
                </a:extLst>
              </a:tr>
              <a:tr h="675258">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1.0</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Postal</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Invitation letter with URL and QR code for online survey. </a:t>
                      </a:r>
                    </a:p>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Multilanguage sheet with QR codes.</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0</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Monday 18 August</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09379"/>
                  </a:ext>
                </a:extLst>
              </a:tr>
              <a:tr h="539523">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1.1</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SMS</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SMS reminder (if phone number available).</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7 </a:t>
                      </a:r>
                    </a:p>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(5 working days after contact 1.0)</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Tuesday 26 August – pushed to Tuesday as Monday falls on a bank holiday (25</a:t>
                      </a:r>
                      <a:r>
                        <a:rPr lang="en-GB" sz="1400" baseline="30000" dirty="0">
                          <a:solidFill>
                            <a:srgbClr val="4D4D4D"/>
                          </a:solidFill>
                          <a:effectLst/>
                          <a:latin typeface="Arial" panose="020B0604020202020204" pitchFamily="34" charset="0"/>
                          <a:cs typeface="Arial" panose="020B0604020202020204" pitchFamily="34" charset="0"/>
                        </a:rPr>
                        <a:t>th</a:t>
                      </a:r>
                      <a:r>
                        <a:rPr lang="en-GB" sz="1400" dirty="0">
                          <a:solidFill>
                            <a:srgbClr val="4D4D4D"/>
                          </a:solidFill>
                          <a:effectLst/>
                          <a:latin typeface="Arial" panose="020B0604020202020204" pitchFamily="34" charset="0"/>
                          <a:cs typeface="Arial" panose="020B0604020202020204" pitchFamily="34" charset="0"/>
                        </a:rPr>
                        <a:t> August)</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81703"/>
                  </a:ext>
                </a:extLst>
              </a:tr>
              <a:tr h="1002844">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2.0</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Postal</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Reminder letter with URL and QR code for online survey. </a:t>
                      </a:r>
                    </a:p>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Paper Questionnaire. Freepost return envelope.</a:t>
                      </a:r>
                    </a:p>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Multilanguage sheet with QR codes.</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14 </a:t>
                      </a:r>
                    </a:p>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(10 working days after contact 1.0)</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Monday 01 September</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906583"/>
                  </a:ext>
                </a:extLst>
              </a:tr>
              <a:tr h="539523">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2.1</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SMS</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SMS reminder (if phone number available).</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21</a:t>
                      </a:r>
                    </a:p>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(5 working days after contact 2.0)</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Monday 08 September</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1546416"/>
                  </a:ext>
                </a:extLst>
              </a:tr>
              <a:tr h="238263">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3.0</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Postal</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Reminder letter with URL and QR code for online survey.</a:t>
                      </a:r>
                    </a:p>
                    <a:p>
                      <a:pPr marL="0" algn="l" defTabSz="914400" rtl="0" eaLnBrk="1" latinLnBrk="0" hangingPunct="1">
                        <a:lnSpc>
                          <a:spcPct val="115000"/>
                        </a:lnSpc>
                        <a:spcAft>
                          <a:spcPts val="800"/>
                        </a:spcAft>
                      </a:pPr>
                      <a:r>
                        <a:rPr lang="en-GB" sz="1400" kern="1200" dirty="0">
                          <a:solidFill>
                            <a:srgbClr val="4D4D4D"/>
                          </a:solidFill>
                          <a:effectLst/>
                          <a:latin typeface="Arial" panose="020B0604020202020204" pitchFamily="34" charset="0"/>
                          <a:ea typeface="+mn-ea"/>
                          <a:cs typeface="Arial" panose="020B0604020202020204" pitchFamily="34" charset="0"/>
                        </a:rPr>
                        <a:t>Paper Questionnaire. Freepost return envelope.</a:t>
                      </a:r>
                    </a:p>
                    <a:p>
                      <a:pPr marL="0" algn="l" defTabSz="914400" rtl="0" eaLnBrk="1" latinLnBrk="0" hangingPunct="1">
                        <a:lnSpc>
                          <a:spcPct val="115000"/>
                        </a:lnSpc>
                        <a:spcAft>
                          <a:spcPts val="800"/>
                        </a:spcAft>
                      </a:pPr>
                      <a:r>
                        <a:rPr lang="en-GB" sz="1400" kern="1200" dirty="0">
                          <a:solidFill>
                            <a:srgbClr val="4D4D4D"/>
                          </a:solidFill>
                          <a:effectLst/>
                          <a:latin typeface="Arial" panose="020B0604020202020204" pitchFamily="34" charset="0"/>
                          <a:ea typeface="+mn-ea"/>
                          <a:cs typeface="Arial" panose="020B0604020202020204" pitchFamily="34" charset="0"/>
                        </a:rPr>
                        <a:t>Multilanguage sheet with QR codes.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28</a:t>
                      </a:r>
                    </a:p>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(10 working days after contact 2.0)</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nSpc>
                          <a:spcPct val="115000"/>
                        </a:lnSpc>
                        <a:spcAft>
                          <a:spcPts val="800"/>
                        </a:spcAft>
                      </a:pPr>
                      <a:r>
                        <a:rPr lang="en-GB" sz="1400" dirty="0">
                          <a:solidFill>
                            <a:srgbClr val="4D4D4D"/>
                          </a:solidFill>
                          <a:effectLst/>
                          <a:latin typeface="Arial" panose="020B0604020202020204" pitchFamily="34" charset="0"/>
                          <a:cs typeface="Arial" panose="020B0604020202020204" pitchFamily="34" charset="0"/>
                        </a:rPr>
                        <a:t>Monday 15 September</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5740726"/>
                  </a:ext>
                </a:extLst>
              </a:tr>
            </a:tbl>
          </a:graphicData>
        </a:graphic>
      </p:graphicFrame>
      <p:sp>
        <p:nvSpPr>
          <p:cNvPr id="2" name="Title 1"/>
          <p:cNvSpPr>
            <a:spLocks noGrp="1"/>
          </p:cNvSpPr>
          <p:nvPr>
            <p:ph type="title"/>
          </p:nvPr>
        </p:nvSpPr>
        <p:spPr>
          <a:xfrm>
            <a:off x="563246" y="209930"/>
            <a:ext cx="10515600" cy="1325563"/>
          </a:xfrm>
        </p:spPr>
        <p:txBody>
          <a:bodyPr>
            <a:normAutofit/>
          </a:bodyPr>
          <a:lstStyle/>
          <a:p>
            <a:r>
              <a:rPr lang="en-GB" sz="3000" dirty="0">
                <a:solidFill>
                  <a:srgbClr val="007B4E"/>
                </a:solidFill>
                <a:latin typeface="Arial" panose="020B0604020202020204" pitchFamily="34" charset="0"/>
                <a:cs typeface="Arial" panose="020B0604020202020204" pitchFamily="34" charset="0"/>
              </a:rPr>
              <a:t>Contact approach</a:t>
            </a:r>
            <a:endParaRPr lang="en-US" sz="3000" dirty="0">
              <a:solidFill>
                <a:srgbClr val="007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245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C5A1-2CEE-5D84-8596-043826120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6A913-87C7-6025-970A-1BA1D0183E9F}"/>
              </a:ext>
            </a:extLst>
          </p:cNvPr>
          <p:cNvSpPr>
            <a:spLocks noGrp="1"/>
          </p:cNvSpPr>
          <p:nvPr>
            <p:ph type="title"/>
          </p:nvPr>
        </p:nvSpPr>
        <p:spPr>
          <a:xfrm>
            <a:off x="551816" y="649500"/>
            <a:ext cx="5578474" cy="461665"/>
          </a:xfrm>
        </p:spPr>
        <p:txBody>
          <a:bodyPr/>
          <a:lstStyle/>
          <a:p>
            <a:r>
              <a:rPr lang="en-US" dirty="0">
                <a:solidFill>
                  <a:srgbClr val="007B4E"/>
                </a:solidFill>
                <a:latin typeface="Arial" panose="020B0604020202020204" pitchFamily="34" charset="0"/>
                <a:cs typeface="Arial" panose="020B0604020202020204" pitchFamily="34" charset="0"/>
              </a:rPr>
              <a:t>Potential sampling errors </a:t>
            </a:r>
            <a:endParaRPr lang="en-GB" dirty="0">
              <a:solidFill>
                <a:srgbClr val="007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054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66" y="209930"/>
            <a:ext cx="10515600" cy="1325563"/>
          </a:xfrm>
        </p:spPr>
        <p:txBody>
          <a:bodyPr>
            <a:normAutofit/>
          </a:bodyPr>
          <a:lstStyle/>
          <a:p>
            <a:r>
              <a:rPr lang="en-GB" sz="3000" dirty="0">
                <a:solidFill>
                  <a:srgbClr val="007B4E"/>
                </a:solidFill>
                <a:latin typeface="Arial" panose="020B0604020202020204" pitchFamily="34" charset="0"/>
                <a:cs typeface="Arial" panose="020B0604020202020204" pitchFamily="34" charset="0"/>
              </a:rPr>
              <a:t>Check sample prior to submission</a:t>
            </a:r>
            <a:endParaRPr lang="en-US" sz="3000" dirty="0">
              <a:solidFill>
                <a:srgbClr val="007B4E"/>
              </a:solidFill>
              <a:latin typeface="Arial" panose="020B0604020202020204" pitchFamily="34" charset="0"/>
              <a:cs typeface="Arial" panose="020B0604020202020204" pitchFamily="34" charset="0"/>
            </a:endParaRPr>
          </a:p>
        </p:txBody>
      </p:sp>
      <p:sp>
        <p:nvSpPr>
          <p:cNvPr id="6" name="Content Placeholder 6">
            <a:extLst>
              <a:ext uri="{FF2B5EF4-FFF2-40B4-BE49-F238E27FC236}">
                <a16:creationId xmlns:a16="http://schemas.microsoft.com/office/drawing/2014/main" id="{DEC05C73-000C-C1D2-1C77-183F354B23F6}"/>
              </a:ext>
            </a:extLst>
          </p:cNvPr>
          <p:cNvSpPr txBox="1">
            <a:spLocks/>
          </p:cNvSpPr>
          <p:nvPr/>
        </p:nvSpPr>
        <p:spPr>
          <a:xfrm>
            <a:off x="555866" y="1408661"/>
            <a:ext cx="11331334" cy="5334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SzPct val="140000"/>
              <a:buFont typeface="Arial" panose="020B0604020202020204" pitchFamily="34" charset="0"/>
              <a:buNone/>
            </a:pPr>
            <a:r>
              <a:rPr lang="en-GB" sz="1600" dirty="0">
                <a:solidFill>
                  <a:srgbClr val="4D4D4D"/>
                </a:solidFill>
                <a:latin typeface="Arial" panose="020B0604020202020204" pitchFamily="34" charset="0"/>
                <a:cs typeface="Arial" panose="020B0604020202020204" pitchFamily="34" charset="0"/>
              </a:rPr>
              <a:t>Examples of checks you should do before submitting your sample:</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Check the attendance criteria has been correctly applied – ensure the sample includes service users who have had at least one ‘face-to-face’ contact that is in person, via video conferencing or by telephone during the sampling period (this could include an initial assessment) </a:t>
            </a:r>
            <a:r>
              <a:rPr lang="en-GB" sz="1600" b="1" dirty="0">
                <a:solidFill>
                  <a:srgbClr val="4D4D4D"/>
                </a:solidFill>
                <a:latin typeface="Arial" panose="020B0604020202020204" pitchFamily="34" charset="0"/>
                <a:cs typeface="Arial" panose="020B0604020202020204" pitchFamily="34" charset="0"/>
              </a:rPr>
              <a:t>AND</a:t>
            </a:r>
            <a:r>
              <a:rPr lang="en-GB" sz="1600" dirty="0">
                <a:solidFill>
                  <a:srgbClr val="4D4D4D"/>
                </a:solidFill>
                <a:latin typeface="Arial" panose="020B0604020202020204" pitchFamily="34" charset="0"/>
                <a:cs typeface="Arial" panose="020B0604020202020204" pitchFamily="34" charset="0"/>
              </a:rPr>
              <a:t> had at least one other contact (face-to-face, video conference, telephone, or email) either </a:t>
            </a:r>
            <a:r>
              <a:rPr lang="en-GB" sz="1600" b="1" dirty="0">
                <a:solidFill>
                  <a:srgbClr val="4D4D4D"/>
                </a:solidFill>
                <a:latin typeface="Arial" panose="020B0604020202020204" pitchFamily="34" charset="0"/>
                <a:cs typeface="Arial" panose="020B0604020202020204" pitchFamily="34" charset="0"/>
              </a:rPr>
              <a:t>before</a:t>
            </a:r>
            <a:r>
              <a:rPr lang="en-GB" sz="1600" dirty="0">
                <a:solidFill>
                  <a:srgbClr val="4D4D4D"/>
                </a:solidFill>
                <a:latin typeface="Arial" panose="020B0604020202020204" pitchFamily="34" charset="0"/>
                <a:cs typeface="Arial" panose="020B0604020202020204" pitchFamily="34" charset="0"/>
              </a:rPr>
              <a:t>, </a:t>
            </a:r>
            <a:r>
              <a:rPr lang="en-GB" sz="1600" b="1" dirty="0">
                <a:solidFill>
                  <a:srgbClr val="4D4D4D"/>
                </a:solidFill>
                <a:latin typeface="Arial" panose="020B0604020202020204" pitchFamily="34" charset="0"/>
                <a:cs typeface="Arial" panose="020B0604020202020204" pitchFamily="34" charset="0"/>
              </a:rPr>
              <a:t>during</a:t>
            </a:r>
            <a:r>
              <a:rPr lang="en-GB" sz="1600" dirty="0">
                <a:solidFill>
                  <a:srgbClr val="4D4D4D"/>
                </a:solidFill>
                <a:latin typeface="Arial" panose="020B0604020202020204" pitchFamily="34" charset="0"/>
                <a:cs typeface="Arial" panose="020B0604020202020204" pitchFamily="34" charset="0"/>
              </a:rPr>
              <a:t> or </a:t>
            </a:r>
            <a:r>
              <a:rPr lang="en-GB" sz="1600" b="1" dirty="0">
                <a:solidFill>
                  <a:srgbClr val="4D4D4D"/>
                </a:solidFill>
                <a:latin typeface="Arial" panose="020B0604020202020204" pitchFamily="34" charset="0"/>
                <a:cs typeface="Arial" panose="020B0604020202020204" pitchFamily="34" charset="0"/>
              </a:rPr>
              <a:t>after</a:t>
            </a:r>
            <a:r>
              <a:rPr lang="en-GB" sz="1600" dirty="0">
                <a:solidFill>
                  <a:srgbClr val="4D4D4D"/>
                </a:solidFill>
                <a:latin typeface="Arial" panose="020B0604020202020204" pitchFamily="34" charset="0"/>
                <a:cs typeface="Arial" panose="020B0604020202020204" pitchFamily="34" charset="0"/>
              </a:rPr>
              <a:t> the sampling period. </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Check last contact date –the last date the service user had contact with NHS mental health services, during or after the sampling period (April to May 2025). As the sample is drawn in July 2025, we would expect there to be a large proportion of service users with a last contact date between April and June 2025.</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Check you </a:t>
            </a:r>
            <a:r>
              <a:rPr lang="en-GB" sz="1600" b="1" dirty="0">
                <a:solidFill>
                  <a:srgbClr val="4D4D4D"/>
                </a:solidFill>
                <a:latin typeface="Arial" panose="020B0604020202020204" pitchFamily="34" charset="0"/>
                <a:cs typeface="Arial" panose="020B0604020202020204" pitchFamily="34" charset="0"/>
              </a:rPr>
              <a:t>included</a:t>
            </a:r>
            <a:r>
              <a:rPr lang="en-GB" sz="1600" dirty="0">
                <a:solidFill>
                  <a:srgbClr val="4D4D4D"/>
                </a:solidFill>
                <a:latin typeface="Arial" panose="020B0604020202020204" pitchFamily="34" charset="0"/>
                <a:cs typeface="Arial" panose="020B0604020202020204" pitchFamily="34" charset="0"/>
              </a:rPr>
              <a:t> 16- and 17-year-olds in your sample.</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Ensure service users on the national data opt-out programme are not excluded.</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Ensure service users who have dissented to taking part are excluded.</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Ensure you have not excluded an eligible service user group.</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Are there any errors in the query used to extract the eligible population?</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Are there any missing / incomplete data in your initial database?</a:t>
            </a:r>
          </a:p>
        </p:txBody>
      </p:sp>
    </p:spTree>
    <p:extLst>
      <p:ext uri="{BB962C8B-B14F-4D97-AF65-F5344CB8AC3E}">
        <p14:creationId xmlns:p14="http://schemas.microsoft.com/office/powerpoint/2010/main" val="4207319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icker">
  <a:themeElements>
    <a:clrScheme name="Survey Coordination Centre">
      <a:dk1>
        <a:srgbClr val="4A4A49"/>
      </a:dk1>
      <a:lt1>
        <a:srgbClr val="FFFFFF"/>
      </a:lt1>
      <a:dk2>
        <a:srgbClr val="007B4E"/>
      </a:dk2>
      <a:lt2>
        <a:srgbClr val="1E445C"/>
      </a:lt2>
      <a:accent1>
        <a:srgbClr val="007B4E"/>
      </a:accent1>
      <a:accent2>
        <a:srgbClr val="1E445C"/>
      </a:accent2>
      <a:accent3>
        <a:srgbClr val="8A2700"/>
      </a:accent3>
      <a:accent4>
        <a:srgbClr val="954F72"/>
      </a:accent4>
      <a:accent5>
        <a:srgbClr val="4A4A49"/>
      </a:accent5>
      <a:accent6>
        <a:srgbClr val="9D9E9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C powerpoint v1 2" id="{723BAC71-5429-45AD-A892-B6FA2CFAEF71}" vid="{56C44EA5-0E68-45F8-809C-7AF87142F5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06AD52-5AD6-4228-924E-1C84B9515A77}">
  <ds:schemaRefs>
    <ds:schemaRef ds:uri="http://schemas.microsoft.com/sharepoint/v3/contenttype/forms"/>
  </ds:schemaRefs>
</ds:datastoreItem>
</file>

<file path=customXml/itemProps2.xml><?xml version="1.0" encoding="utf-8"?>
<ds:datastoreItem xmlns:ds="http://schemas.openxmlformats.org/officeDocument/2006/customXml" ds:itemID="{CA430558-4D2A-49DD-AFC2-D82321D66BB0}">
  <ds:schemaRefs>
    <ds:schemaRef ds:uri="1d162527-c308-4a98-98b8-9e726c57dd8b"/>
    <ds:schemaRef ds:uri="c497441b-d3fe-4788-8629-aff52d38f51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959DC08-B4F2-4B36-B91F-BA0A6CB3E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6217</TotalTime>
  <Words>5042</Words>
  <Application>Microsoft Office PowerPoint</Application>
  <PresentationFormat>Widescreen</PresentationFormat>
  <Paragraphs>490</Paragraphs>
  <Slides>48</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Courier New</vt:lpstr>
      <vt:lpstr>Wingdings</vt:lpstr>
      <vt:lpstr>Office Theme</vt:lpstr>
      <vt:lpstr>Picker</vt:lpstr>
      <vt:lpstr>2025 Community Mental Health Survey Trust Webinar 2</vt:lpstr>
      <vt:lpstr>Agenda</vt:lpstr>
      <vt:lpstr>Overview of 2025 survey</vt:lpstr>
      <vt:lpstr>Overview of the 2025 Community Mental Health Survey</vt:lpstr>
      <vt:lpstr>Sampling and contact approach</vt:lpstr>
      <vt:lpstr>Sampling</vt:lpstr>
      <vt:lpstr>Contact approach</vt:lpstr>
      <vt:lpstr>Potential sampling errors </vt:lpstr>
      <vt:lpstr>Check sample prior to submission</vt:lpstr>
      <vt:lpstr>Check sample prior to submission: continued</vt:lpstr>
      <vt:lpstr>Sample declaration form</vt:lpstr>
      <vt:lpstr>Service-user facing materials </vt:lpstr>
      <vt:lpstr>Service-user facing materials</vt:lpstr>
      <vt:lpstr>Cover letter changes</vt:lpstr>
      <vt:lpstr>Letters and SMS reminders</vt:lpstr>
      <vt:lpstr>Dissent poster change</vt:lpstr>
      <vt:lpstr>16/17-year-olds leaflet changes</vt:lpstr>
      <vt:lpstr>Other survey materials: publicity</vt:lpstr>
      <vt:lpstr>Accessibility options</vt:lpstr>
      <vt:lpstr>PowerPoint Presentation</vt:lpstr>
      <vt:lpstr>Development process  </vt:lpstr>
      <vt:lpstr>New questions for CMH25</vt:lpstr>
      <vt:lpstr>PowerPoint Presentation</vt:lpstr>
      <vt:lpstr>Amended questions for CMH25</vt:lpstr>
      <vt:lpstr>Amended questions for CMH25</vt:lpstr>
      <vt:lpstr>PowerPoint Presentation</vt:lpstr>
      <vt:lpstr>PowerPoint Presentation</vt:lpstr>
      <vt:lpstr>Questions removed from CMH25</vt:lpstr>
      <vt:lpstr>PowerPoint Presentation</vt:lpstr>
      <vt:lpstr>PowerPoint Presentation</vt:lpstr>
      <vt:lpstr>General Data Protection Regulation (GDPR) &amp; National Data  Opt-Out Programme</vt:lpstr>
      <vt:lpstr>PowerPoint Presentation</vt:lpstr>
      <vt:lpstr>Section 251 requirements: dissent poster and 16/17-year-olds leaflet</vt:lpstr>
      <vt:lpstr>Demographic Batch Service (DBS) Checks</vt:lpstr>
      <vt:lpstr>DBS checks</vt:lpstr>
      <vt:lpstr>DBS requirements</vt:lpstr>
      <vt:lpstr>PowerPoint Presentation</vt:lpstr>
      <vt:lpstr>Survey handbook</vt:lpstr>
      <vt:lpstr>Sampling instructions</vt:lpstr>
      <vt:lpstr>Other Documents</vt:lpstr>
      <vt:lpstr>Generic NPSP Instruction Documents</vt:lpstr>
      <vt:lpstr>PowerPoint Presentation</vt:lpstr>
      <vt:lpstr>PowerPoint Presentation</vt:lpstr>
      <vt:lpstr>PowerPoint Presentation</vt:lpstr>
      <vt:lpstr>Key dates - Overview</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Community Mental Health Survey</dc:title>
  <dc:creator>Samantha Guymer</dc:creator>
  <cp:lastModifiedBy>Chris Laws</cp:lastModifiedBy>
  <cp:revision>148</cp:revision>
  <dcterms:created xsi:type="dcterms:W3CDTF">2024-03-08T15:06:42Z</dcterms:created>
  <dcterms:modified xsi:type="dcterms:W3CDTF">2025-06-19T14:44:48Z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